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7816f2c98045f6" /><Relationship Type="http://schemas.openxmlformats.org/officeDocument/2006/relationships/extended-properties" Target="/docProps/app.xml" Id="R33bff12d2e3e48ec" /><Relationship Type="http://schemas.openxmlformats.org/officeDocument/2006/relationships/officeDocument" Target="/ppt/presentation.xml" Id="Rff5c283581144c83" /></Relationships>
</file>

<file path=ppt/presentation.xml><?xml version="1.0" encoding="utf-8"?>
<p:presentation xmlns:p="http://schemas.openxmlformats.org/presentationml/2006/main">
  <p:sldMasterIdLst>
    <p:sldMasterId xmlns:r="http://schemas.openxmlformats.org/officeDocument/2006/relationships" id="2147483648" r:id="R2fdcef85bdaa41d5"/>
  </p:sldMasterIdLst>
  <p:notesMasterIdLst>
    <p:notesMasterId xmlns:r="http://schemas.openxmlformats.org/officeDocument/2006/relationships" r:id="R79791cd6cb594b8d"/>
  </p:notesMasterIdLst>
  <p:sldIdLst>
    <p:sldId xmlns:r="http://schemas.openxmlformats.org/officeDocument/2006/relationships" id="256" r:id="R9e657f538fbf4bf9"/>
    <p:sldId xmlns:r="http://schemas.openxmlformats.org/officeDocument/2006/relationships" id="257" r:id="R27e77b1fcfb94af0"/>
    <p:sldId xmlns:r="http://schemas.openxmlformats.org/officeDocument/2006/relationships" id="258" r:id="R1a44084a12874b70"/>
    <p:sldId xmlns:r="http://schemas.openxmlformats.org/officeDocument/2006/relationships" id="259" r:id="R60b2e8fdb0db4924"/>
    <p:sldId xmlns:r="http://schemas.openxmlformats.org/officeDocument/2006/relationships" id="260" r:id="R5b1b11ea6a614889"/>
    <p:sldId xmlns:r="http://schemas.openxmlformats.org/officeDocument/2006/relationships" id="261" r:id="Rc8a70f8b08284c5a"/>
    <p:sldId xmlns:r="http://schemas.openxmlformats.org/officeDocument/2006/relationships" id="262" r:id="R912dd1a24f024ecc"/>
    <p:sldId xmlns:r="http://schemas.openxmlformats.org/officeDocument/2006/relationships" id="263" r:id="R72ed612f8fe84069"/>
    <p:sldId xmlns:r="http://schemas.openxmlformats.org/officeDocument/2006/relationships" id="264" r:id="Ra832dd4b065e4aef"/>
    <p:sldId xmlns:r="http://schemas.openxmlformats.org/officeDocument/2006/relationships" id="265" r:id="R2fe3aebef4e04090"/>
    <p:sldId xmlns:r="http://schemas.openxmlformats.org/officeDocument/2006/relationships" id="266" r:id="R74682a96d6f74bcb"/>
    <p:sldId xmlns:r="http://schemas.openxmlformats.org/officeDocument/2006/relationships" id="267" r:id="R4fff0852e1c443ae"/>
    <p:sldId xmlns:r="http://schemas.openxmlformats.org/officeDocument/2006/relationships" id="268" r:id="Re24671afba4b4f3d"/>
    <p:sldId xmlns:r="http://schemas.openxmlformats.org/officeDocument/2006/relationships" id="269" r:id="Re2ef60250f694154"/>
    <p:sldId xmlns:r="http://schemas.openxmlformats.org/officeDocument/2006/relationships" id="270" r:id="R3c0d50eae75e4fa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9c524bfeb64ff3" /><Relationship Type="http://schemas.openxmlformats.org/officeDocument/2006/relationships/slideMaster" Target="/ppt/slideMasters/slideMaster1.xml" Id="R2fdcef85bdaa41d5" /><Relationship Type="http://schemas.openxmlformats.org/officeDocument/2006/relationships/notesMaster" Target="/ppt/notesMasters/notesMaster1.xml" Id="R79791cd6cb594b8d" /><Relationship Type="http://schemas.openxmlformats.org/officeDocument/2006/relationships/presProps" Target="/ppt/presProps.xml" Id="R7189c10841c548c3" /><Relationship Type="http://schemas.openxmlformats.org/officeDocument/2006/relationships/tableStyles" Target="/ppt/tableStyles.xml" Id="Rd838e32ccb004c80" /><Relationship Type="http://schemas.openxmlformats.org/officeDocument/2006/relationships/slide" Target="/ppt/slides/slide1.xml" Id="R9e657f538fbf4bf9" /><Relationship Type="http://schemas.openxmlformats.org/officeDocument/2006/relationships/slide" Target="/ppt/slides/slide2.xml" Id="R27e77b1fcfb94af0" /><Relationship Type="http://schemas.openxmlformats.org/officeDocument/2006/relationships/slide" Target="/ppt/slides/slide3.xml" Id="R1a44084a12874b70" /><Relationship Type="http://schemas.openxmlformats.org/officeDocument/2006/relationships/slide" Target="/ppt/slides/slide4.xml" Id="R60b2e8fdb0db4924" /><Relationship Type="http://schemas.openxmlformats.org/officeDocument/2006/relationships/slide" Target="/ppt/slides/slide5.xml" Id="R5b1b11ea6a614889" /><Relationship Type="http://schemas.openxmlformats.org/officeDocument/2006/relationships/slide" Target="/ppt/slides/slide6.xml" Id="Rc8a70f8b08284c5a" /><Relationship Type="http://schemas.openxmlformats.org/officeDocument/2006/relationships/slide" Target="/ppt/slides/slide7.xml" Id="R912dd1a24f024ecc" /><Relationship Type="http://schemas.openxmlformats.org/officeDocument/2006/relationships/slide" Target="/ppt/slides/slide8.xml" Id="R72ed612f8fe84069" /><Relationship Type="http://schemas.openxmlformats.org/officeDocument/2006/relationships/slide" Target="/ppt/slides/slide9.xml" Id="Ra832dd4b065e4aef" /><Relationship Type="http://schemas.openxmlformats.org/officeDocument/2006/relationships/slide" Target="/ppt/slides/slide10.xml" Id="R2fe3aebef4e04090" /><Relationship Type="http://schemas.openxmlformats.org/officeDocument/2006/relationships/slide" Target="/ppt/slides/slide11.xml" Id="R74682a96d6f74bcb" /><Relationship Type="http://schemas.openxmlformats.org/officeDocument/2006/relationships/slide" Target="/ppt/slides/slide12.xml" Id="R4fff0852e1c443ae" /><Relationship Type="http://schemas.openxmlformats.org/officeDocument/2006/relationships/slide" Target="/ppt/slides/slide13.xml" Id="Re24671afba4b4f3d" /><Relationship Type="http://schemas.openxmlformats.org/officeDocument/2006/relationships/slide" Target="/ppt/slides/slide14.xml" Id="Re2ef60250f694154" /><Relationship Type="http://schemas.openxmlformats.org/officeDocument/2006/relationships/slide" Target="/ppt/slides/slide15.xml" Id="R3c0d50eae75e4fa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03e0a6271ba496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159a458a3174d39" /><Relationship Type="http://schemas.openxmlformats.org/officeDocument/2006/relationships/notesMaster" Target="/ppt/notesMasters/notesMaster1.xml" Id="Rc63f6feaf0c54c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bc29d06dcc24553" /><Relationship Type="http://schemas.openxmlformats.org/officeDocument/2006/relationships/notesMaster" Target="/ppt/notesMasters/notesMaster1.xml" Id="Ra7a77149c585405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11e1c7a8084f23" /><Relationship Type="http://schemas.openxmlformats.org/officeDocument/2006/relationships/notesMaster" Target="/ppt/notesMasters/notesMaster1.xml" Id="R5ae49eaf775448fe" /></Relationships>
</file>

<file path=ppt/notesSlides/_rels/notesSlide4.xml.rels>&#65279;<?xml version="1.0" encoding="utf-8"?><Relationships xmlns="http://schemas.openxmlformats.org/package/2006/relationships"><Relationship Type="http://schemas.openxmlformats.org/officeDocument/2006/relationships/slide" Target="/ppt/slides/slide4.xml" Id="Rd13ae6498b2c441a" /><Relationship Type="http://schemas.openxmlformats.org/officeDocument/2006/relationships/notesMaster" Target="/ppt/notesMasters/notesMaster1.xml" Id="R038a68493afb45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499a7c763e4059" /><Relationship Type="http://schemas.openxmlformats.org/officeDocument/2006/relationships/notesMaster" Target="/ppt/notesMasters/notesMaster1.xml" Id="R2d0616cc414c48a1" /></Relationships>
</file>

<file path=ppt/notesSlides/_rels/notesSlide6.xml.rels>&#65279;<?xml version="1.0" encoding="utf-8"?><Relationships xmlns="http://schemas.openxmlformats.org/package/2006/relationships"><Relationship Type="http://schemas.openxmlformats.org/officeDocument/2006/relationships/slide" Target="/ppt/slides/slide6.xml" Id="R9dafe95a33c84b98" /><Relationship Type="http://schemas.openxmlformats.org/officeDocument/2006/relationships/notesMaster" Target="/ppt/notesMasters/notesMaster1.xml" Id="R48712c108842479f" /></Relationships>
</file>

<file path=ppt/notesSlides/_rels/notesSlide7.xml.rels>&#65279;<?xml version="1.0" encoding="utf-8"?><Relationships xmlns="http://schemas.openxmlformats.org/package/2006/relationships"><Relationship Type="http://schemas.openxmlformats.org/officeDocument/2006/relationships/slide" Target="/ppt/slides/slide7.xml" Id="Rc6e009bf7aa34a9a" /><Relationship Type="http://schemas.openxmlformats.org/officeDocument/2006/relationships/notesMaster" Target="/ppt/notesMasters/notesMaster1.xml" Id="R42653eff33fb46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a58aec2a194ac9" /><Relationship Type="http://schemas.openxmlformats.org/officeDocument/2006/relationships/notesMaster" Target="/ppt/notesMasters/notesMaster1.xml" Id="R1dd6140cb0074b1a" /></Relationships>
</file>

<file path=ppt/notesSlides/_rels/notesSlide9.xml.rels>&#65279;<?xml version="1.0" encoding="utf-8"?><Relationships xmlns="http://schemas.openxmlformats.org/package/2006/relationships"><Relationship Type="http://schemas.openxmlformats.org/officeDocument/2006/relationships/slide" Target="/ppt/slides/slide9.xml" Id="R69d4136d5b6e490a" /><Relationship Type="http://schemas.openxmlformats.org/officeDocument/2006/relationships/notesMaster" Target="/ppt/notesMasters/notesMaster1.xml" Id="R44458c5ad2de474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ffbfea50c6e45d7" /><Relationship Type="http://schemas.openxmlformats.org/officeDocument/2006/relationships/notesMaster" Target="/ppt/notesMasters/notesMaster1.xml" Id="Rd4502c61ff1043b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c96b4ca59b45b4" /><Relationship Type="http://schemas.openxmlformats.org/officeDocument/2006/relationships/notesMaster" Target="/ppt/notesMasters/notesMaster1.xml" Id="Ra13908c67b9c414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5910adc3cf4bb9" /><Relationship Type="http://schemas.openxmlformats.org/officeDocument/2006/relationships/notesMaster" Target="/ppt/notesMasters/notesMaster1.xml" Id="Rc40e9afdf6d949e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5afe5a3ac694ce3" /><Relationship Type="http://schemas.openxmlformats.org/officeDocument/2006/relationships/notesMaster" Target="/ppt/notesMasters/notesMaster1.xml" Id="R5ab69ef797f9482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66805b6bbc4284" /><Relationship Type="http://schemas.openxmlformats.org/officeDocument/2006/relationships/notesMaster" Target="/ppt/notesMasters/notesMaster1.xml" Id="R8baf48f85e514da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d050d37e32b430e" /><Relationship Type="http://schemas.openxmlformats.org/officeDocument/2006/relationships/notesMaster" Target="/ppt/notesMasters/notesMaster1.xml" Id="R0d03679c9f13425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Les remises concernent les formules de scolarité prépayée. Les SMS nécessitent un fournisseur, des identifiants et une configuration opérationnelle. Les modes de paiement enregistrent un règlement, ils ne déclenchent pas une opération bancaire.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Les écritures d’inventaire, les affectations et les soldes d’ouverture doivent être vérifiés avant la clôture. Les états comportent des contrôles de cohérence. La présentation ne constitue pas une certification comptable ou fiscale.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Les paramètres de cotisations, fiscalité et congés relèvent de l’établissement. La fiche de paie présente les retenues sur avances et le net enregistré. L’annulation actualise les soldes liés.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Aperçu puis impression ou enregistrement au format PDF via la fenêtre d’impression du navigateur. Chaque badge coûte 10 000 GNF et devient actif après règlement par l’élève. Le tarif des badges est distinct de l’abonnement de l’application.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Le propriétaire dispose d’une procédure de réouverture de l’année avec motif et historique. Les modalités de reprise, l’accès à l’hébergement et les conditions d’accompagnement doivent être convenus avec le propriétaire lors du déploiement. Aucun délai ou niveau de service contractuel n’est promis ici.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Exemple fictif, sans données d’un établissement réel. Chaque facture comporte deux lignes distinctes. Le tarif ne correspond pas à 2 000 GNF par mois pour tous les élèves présents. Les badges, frais SMS et éventuels services de déploiement ne sont pas chiffrés dans cet exemple. Aucun traitement fiscal non configuré n’est supposé.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 application Gestion scolaire, fonctionnalités et paramètres disponibles au 12 octobre 2026. https://gestion-scolaire.mounagroup-8018.chatgpt.site</a:t>
            </a:r>
          </a:p>
          <a:p xmlns:a="http://schemas.openxmlformats.org/drawingml/2006/main">
            <a:r>
              <a:t>L’application est actuellement privée. Le propriétaire organise les accès des acheteurs et la démonstration. Le lien ne constitue pas une promesse d’accès public. Les conditions commerciales et l’accompagnement se confirment avant déploiement.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e18283ceec647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a2ad121bba1481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2d685e666f04ec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9fc9659e2b84d8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b153e34d58447b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730379bba70429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DC2A2D-C01A-4A05-8C0E-6F4B5B0F1F8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97E1E10-935E-4622-8843-BD085AEAD6E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3F6F6AF-82C5-4496-9F03-B6790837F01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CE0A95-31B4-4373-8F6D-8EF34CC132D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CEC223F-10A8-4AA8-BDE2-20FEA625BBE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242E8CB-3612-45E2-B680-AD087A33EA4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2C86AE5-EE08-491D-AF82-98391A1C51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03993C3-230E-4FD3-A89E-39C65C9929B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0943895-A9A4-48C6-BADA-1386D2ABBF6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1888CB3-E7AA-4BBA-BF50-14F6B35F050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849d2f602b4a0f" /><Relationship Type="http://schemas.openxmlformats.org/officeDocument/2006/relationships/slideLayout" Target="/ppt/slideLayouts/slideLayout1.xml" Id="Rba3167bab6c348be" /><Relationship Type="http://schemas.openxmlformats.org/officeDocument/2006/relationships/slideLayout" Target="/ppt/slideLayouts/slideLayout2.xml" Id="R98869fa4d9724b83" /><Relationship Type="http://schemas.openxmlformats.org/officeDocument/2006/relationships/slideLayout" Target="/ppt/slideLayouts/slideLayout3.xml" Id="R20e20ade275f4430" /><Relationship Type="http://schemas.openxmlformats.org/officeDocument/2006/relationships/slideLayout" Target="/ppt/slideLayouts/slideLayout4.xml" Id="Rc1060b56e6db443f" /><Relationship Type="http://schemas.openxmlformats.org/officeDocument/2006/relationships/slideLayout" Target="/ppt/slideLayouts/slideLayout5.xml" Id="R867627616fe64b37" /><Relationship Type="http://schemas.openxmlformats.org/officeDocument/2006/relationships/slideLayout" Target="/ppt/slideLayouts/slideLayout6.xml" Id="Rde6e7cc28fe04f5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a3167bab6c348be"/>
    <p:sldLayoutId xmlns:r="http://schemas.openxmlformats.org/officeDocument/2006/relationships" id="2147483650" r:id="R98869fa4d9724b83"/>
    <p:sldLayoutId xmlns:r="http://schemas.openxmlformats.org/officeDocument/2006/relationships" id="2147483651" r:id="R20e20ade275f4430"/>
    <p:sldLayoutId xmlns:r="http://schemas.openxmlformats.org/officeDocument/2006/relationships" id="2147483652" r:id="Rc1060b56e6db443f"/>
    <p:sldLayoutId xmlns:r="http://schemas.openxmlformats.org/officeDocument/2006/relationships" id="2147483653" r:id="R867627616fe64b37"/>
    <p:sldLayoutId xmlns:r="http://schemas.openxmlformats.org/officeDocument/2006/relationships" id="2147483654" r:id="Rde6e7cc28fe04f5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a9cf33c72ee4912" /><Relationship Type="http://schemas.openxmlformats.org/officeDocument/2006/relationships/notesSlide" Target="/ppt/notesSlides/notesSlide1.xml" Id="R1e93eba2a0604d6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f72c894726947e6" /><Relationship Type="http://schemas.openxmlformats.org/officeDocument/2006/relationships/notesSlide" Target="/ppt/notesSlides/notesSlide2.xml" Id="R2c0e0e2b6f174e8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4c238a7a420409e" /><Relationship Type="http://schemas.openxmlformats.org/officeDocument/2006/relationships/notesSlide" Target="/ppt/notesSlides/notesSlide3.xml" Id="Reff8681e1b05409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1345de9353f427f" /><Relationship Type="http://schemas.openxmlformats.org/officeDocument/2006/relationships/notesSlide" Target="/ppt/notesSlides/notesSlide4.xml" Id="R90df061006b542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12ed1ac0bea4318" /><Relationship Type="http://schemas.openxmlformats.org/officeDocument/2006/relationships/notesSlide" Target="/ppt/notesSlides/notesSlide5.xml" Id="R9815264e3d8a4e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9c9bb2242944888" /><Relationship Type="http://schemas.openxmlformats.org/officeDocument/2006/relationships/notesSlide" Target="/ppt/notesSlides/notesSlide6.xml" Id="R8a12967f9688445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56ef6f6142d451d" /><Relationship Type="http://schemas.openxmlformats.org/officeDocument/2006/relationships/notesSlide" Target="/ppt/notesSlides/notesSlide7.xml" Id="Ra29e0ea105004a2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13545dfed19463a" /><Relationship Type="http://schemas.openxmlformats.org/officeDocument/2006/relationships/notesSlide" Target="/ppt/notesSlides/notesSlide8.xml" Id="Rf5b6fd31a5a24d2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0b4c1d5597d479b" /><Relationship Type="http://schemas.openxmlformats.org/officeDocument/2006/relationships/notesSlide" Target="/ppt/notesSlides/notesSlide9.xml" Id="R653c9ce94936436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89190465d1f4afd" /><Relationship Type="http://schemas.openxmlformats.org/officeDocument/2006/relationships/notesSlide" Target="/ppt/notesSlides/notesSlide10.xml" Id="R9022003bf9404e1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8c5f6a0aa6846c6" /><Relationship Type="http://schemas.openxmlformats.org/officeDocument/2006/relationships/notesSlide" Target="/ppt/notesSlides/notesSlide11.xml" Id="R580cc6b26a414f1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797ba85b6094a20" /><Relationship Type="http://schemas.openxmlformats.org/officeDocument/2006/relationships/notesSlide" Target="/ppt/notesSlides/notesSlide12.xml" Id="R083b2778d4d44f8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e7cc010c8794ed3" /><Relationship Type="http://schemas.openxmlformats.org/officeDocument/2006/relationships/notesSlide" Target="/ppt/notesSlides/notesSlide13.xml" Id="Re661a430f6bf4f1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f6f132313334df3" /><Relationship Type="http://schemas.openxmlformats.org/officeDocument/2006/relationships/notesSlide" Target="/ppt/notesSlides/notesSlide14.xml" Id="Rd11bf6d575d643f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b40ebd530e54724" /><Relationship Type="http://schemas.openxmlformats.org/officeDocument/2006/relationships/notesSlide" Target="/ppt/notesSlides/notesSlide15.xml" Id="R1515728316c04259" /></Relationships>
</file>

<file path=ppt/slides/slide1.xml><?xml version="1.0" encoding="utf-8"?>
<p:sld xmlns:p="http://schemas.openxmlformats.org/presentationml/2006/main">
  <p:cSld>
    <p:bg>
      <p:bgPr>
        <a:solidFill xmlns:a="http://schemas.openxmlformats.org/drawingml/2006/main">
          <a:srgbClr val="176F61"/>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4D95E80-E0B9-4E99-A32C-96D60164AFDB}"/>
              </a:ext>
            </a:extLst>
          </p:cNvPr>
          <p:cNvSpPr>
            <a:spLocks xmlns:a="http://schemas.openxmlformats.org/drawingml/2006/main" noGrp="1"/>
          </p:cNvSpPr>
          <p:nvPr/>
        </p:nvSpPr>
        <p:spPr>
          <a:xfrm xmlns:a="http://schemas.openxmlformats.org/drawingml/2006/main">
            <a:off x="685800" y="1285875"/>
            <a:ext cx="1057275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6000" b="1">
                <a:solidFill>
                  <a:srgbClr val="FFFFFF"/>
                </a:solidFill>
                <a:latin typeface="DejaVu Sans"/>
                <a:ea typeface="DejaVu Sans"/>
                <a:cs typeface="DejaVu Sans"/>
              </a:defRPr>
            </a:defPPr>
          </a:lstStyle>
          <a:p xmlns:a="http://schemas.openxmlformats.org/drawingml/2006/main">
            <a:pPr>
              <a:defRPr sz="6000" b="1">
                <a:solidFill>
                  <a:srgbClr val="FFFFFF"/>
                </a:solidFill>
                <a:latin typeface="DejaVu Sans"/>
                <a:ea typeface="DejaVu Sans"/>
                <a:cs typeface="DejaVu Sans"/>
              </a:defRPr>
            </a:pPr>
            <a:r>
              <a:rPr sz="6000" b="1">
                <a:solidFill>
                  <a:srgbClr val="FFFFFF"/>
                </a:solidFill>
                <a:latin typeface="DejaVu Sans"/>
                <a:ea typeface="DejaVu Sans"/>
                <a:cs typeface="DejaVu Sans"/>
              </a:rPr>
              <a:t>GESTION</a:t>
            </a:r>
          </a:p>
          <a:p xmlns:a="http://schemas.openxmlformats.org/drawingml/2006/main">
            <a:pPr>
              <a:defRPr sz="6000" b="1">
                <a:solidFill>
                  <a:srgbClr val="FFFFFF"/>
                </a:solidFill>
                <a:latin typeface="DejaVu Sans"/>
                <a:ea typeface="DejaVu Sans"/>
                <a:cs typeface="DejaVu Sans"/>
              </a:defRPr>
            </a:pPr>
            <a:r>
              <a:rPr sz="6000" b="1">
                <a:solidFill>
                  <a:srgbClr val="FFFFFF"/>
                </a:solidFill>
                <a:latin typeface="DejaVu Sans"/>
                <a:ea typeface="DejaVu Sans"/>
                <a:cs typeface="DejaVu Sans"/>
              </a:rPr>
              <a:t>SCOLAIRE</a:t>
            </a:r>
          </a:p>
        </p:txBody>
      </p:sp>
      <p:sp>
        <p:nvSpPr>
          <p:cNvPr id="2" name="">
            <a:extLst xmlns:a="http://schemas.openxmlformats.org/drawingml/2006/main">
              <a:ext uri="{FF2B5EF4-FFF2-40B4-BE49-F238E27FC236}">
                <a16:creationId xmlns:a16="http://schemas.microsoft.com/office/drawing/2014/main" id="{0F370D85-B56D-4A47-8458-005953312FCC}"/>
              </a:ext>
            </a:extLst>
          </p:cNvPr>
          <p:cNvSpPr>
            <a:spLocks xmlns:a="http://schemas.openxmlformats.org/drawingml/2006/main" noGrp="1"/>
          </p:cNvSpPr>
          <p:nvPr/>
        </p:nvSpPr>
        <p:spPr>
          <a:xfrm xmlns:a="http://schemas.openxmlformats.org/drawingml/2006/main">
            <a:off x="723900" y="3638550"/>
            <a:ext cx="10287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0">
                <a:solidFill>
                  <a:srgbClr val="D3E9DE"/>
                </a:solidFill>
                <a:latin typeface="DejaVu Sans"/>
                <a:ea typeface="DejaVu Sans"/>
                <a:cs typeface="DejaVu Sans"/>
              </a:defRPr>
            </a:defPPr>
          </a:lstStyle>
          <a:p xmlns:a="http://schemas.openxmlformats.org/drawingml/2006/main">
            <a:pPr>
              <a:defRPr sz="2550" b="0">
                <a:solidFill>
                  <a:srgbClr val="D3E9DE"/>
                </a:solidFill>
                <a:latin typeface="DejaVu Sans"/>
                <a:ea typeface="DejaVu Sans"/>
                <a:cs typeface="DejaVu Sans"/>
              </a:defRPr>
            </a:pPr>
            <a:r>
              <a:rPr sz="2550" b="0">
                <a:solidFill>
                  <a:srgbClr val="D3E9DE"/>
                </a:solidFill>
                <a:latin typeface="DejaVu Sans"/>
                <a:ea typeface="DejaVu Sans"/>
                <a:cs typeface="DejaVu Sans"/>
              </a:rPr>
              <a:t>Une application pour administrer</a:t>
            </a:r>
          </a:p>
          <a:p xmlns:a="http://schemas.openxmlformats.org/drawingml/2006/main">
            <a:pPr>
              <a:defRPr sz="2550" b="0">
                <a:solidFill>
                  <a:srgbClr val="D3E9DE"/>
                </a:solidFill>
                <a:latin typeface="DejaVu Sans"/>
                <a:ea typeface="DejaVu Sans"/>
                <a:cs typeface="DejaVu Sans"/>
              </a:defRPr>
            </a:pPr>
            <a:r>
              <a:rPr sz="2550" b="0">
                <a:solidFill>
                  <a:srgbClr val="D3E9DE"/>
                </a:solidFill>
                <a:latin typeface="DejaVu Sans"/>
                <a:ea typeface="DejaVu Sans"/>
                <a:cs typeface="DejaVu Sans"/>
              </a:rPr>
              <a:t>votre établissement au quotidien</a:t>
            </a:r>
          </a:p>
        </p:txBody>
      </p:sp>
      <p:sp>
        <p:nvSpPr>
          <p:cNvPr id="3" name="">
            <a:extLst xmlns:a="http://schemas.openxmlformats.org/drawingml/2006/main">
              <a:ext uri="{FF2B5EF4-FFF2-40B4-BE49-F238E27FC236}">
                <a16:creationId xmlns:a16="http://schemas.microsoft.com/office/drawing/2014/main" id="{51C482E9-5B35-4555-9AB7-320F31DA2341}"/>
              </a:ext>
            </a:extLst>
          </p:cNvPr>
          <p:cNvSpPr>
            <a:spLocks xmlns:a="http://schemas.openxmlformats.org/drawingml/2006/main" noGrp="1"/>
          </p:cNvSpPr>
          <p:nvPr/>
        </p:nvSpPr>
        <p:spPr>
          <a:xfrm xmlns:a="http://schemas.openxmlformats.org/drawingml/2006/main">
            <a:off x="723900" y="5219700"/>
            <a:ext cx="10001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FFFFFF"/>
                </a:solidFill>
                <a:latin typeface="DejaVu Sans"/>
                <a:ea typeface="DejaVu Sans"/>
                <a:cs typeface="DejaVu Sans"/>
              </a:defRPr>
            </a:defPPr>
          </a:lstStyle>
          <a:p xmlns:a="http://schemas.openxmlformats.org/drawingml/2006/main">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Présentation pour les établissements acheteurs</a:t>
            </a:r>
          </a:p>
        </p:txBody>
      </p:sp>
      <p:sp>
        <p:nvSpPr>
          <p:cNvPr id="4" name="">
            <a:extLst xmlns:a="http://schemas.openxmlformats.org/drawingml/2006/main">
              <a:ext uri="{FF2B5EF4-FFF2-40B4-BE49-F238E27FC236}">
                <a16:creationId xmlns:a16="http://schemas.microsoft.com/office/drawing/2014/main" id="{9F876E98-43C4-49F0-AEDA-B2428612B97A}"/>
              </a:ext>
            </a:extLst>
          </p:cNvPr>
          <p:cNvSpPr>
            <a:spLocks xmlns:a="http://schemas.openxmlformats.org/drawingml/2006/main" noGrp="1"/>
          </p:cNvSpPr>
          <p:nvPr/>
        </p:nvSpPr>
        <p:spPr>
          <a:xfrm xmlns:a="http://schemas.openxmlformats.org/drawingml/2006/main">
            <a:off x="723900" y="6067425"/>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D3E9DE"/>
                </a:solidFill>
                <a:latin typeface="DejaVu Sans"/>
                <a:ea typeface="DejaVu Sans"/>
                <a:cs typeface="DejaVu Sans"/>
              </a:defRPr>
            </a:defPPr>
          </a:lstStyle>
          <a:p xmlns:a="http://schemas.openxmlformats.org/drawingml/2006/main">
            <a:pPr>
              <a:defRPr sz="1575" b="0">
                <a:solidFill>
                  <a:srgbClr val="D3E9DE"/>
                </a:solidFill>
                <a:latin typeface="DejaVu Sans"/>
                <a:ea typeface="DejaVu Sans"/>
                <a:cs typeface="DejaVu Sans"/>
              </a:defRPr>
            </a:pPr>
            <a:r>
              <a:rPr sz="1575" b="0">
                <a:solidFill>
                  <a:srgbClr val="D3E9DE"/>
                </a:solidFill>
                <a:latin typeface="DejaVu Sans"/>
                <a:ea typeface="DejaVu Sans"/>
                <a:cs typeface="DejaVu Sans"/>
              </a:rPr>
              <a:t>MouNa Group Technology</a:t>
            </a:r>
          </a:p>
        </p:txBody>
      </p:sp>
    </p:spTree>
    <p:extLst>
      <p:ext uri="{BB962C8B-B14F-4D97-AF65-F5344CB8AC3E}">
        <p14:creationId xmlns:p14="http://schemas.microsoft.com/office/powerpoint/2010/main" val="355116923"/>
      </p:ext>
    </p:extLst>
  </p:cSld>
</p:sld>
</file>

<file path=ppt/slides/slide2.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DF3D550-19A5-4AE1-B86B-B2FB7C263ED6}"/>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Les besoins des établissements</a:t>
            </a:r>
          </a:p>
        </p:txBody>
      </p:sp>
      <p:sp>
        <p:nvSpPr>
          <p:cNvPr id="2" name="">
            <a:extLst xmlns:a="http://schemas.openxmlformats.org/drawingml/2006/main">
              <a:ext uri="{FF2B5EF4-FFF2-40B4-BE49-F238E27FC236}">
                <a16:creationId xmlns:a16="http://schemas.microsoft.com/office/drawing/2014/main" id="{E86A28D0-598C-4189-B568-CC667DC9973D}"/>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BE499218-1CC1-4CD1-9A98-80643B75217A}"/>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02</a:t>
            </a:r>
          </a:p>
        </p:txBody>
      </p:sp>
      <p:sp>
        <p:nvSpPr>
          <p:cNvPr id="4" name="">
            <a:extLst xmlns:a="http://schemas.openxmlformats.org/drawingml/2006/main">
              <a:ext uri="{FF2B5EF4-FFF2-40B4-BE49-F238E27FC236}">
                <a16:creationId xmlns:a16="http://schemas.microsoft.com/office/drawing/2014/main" id="{1CE64587-E812-41D5-A4FC-80C97439D6EB}"/>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Dossiers dispersés</a:t>
            </a:r>
          </a:p>
        </p:txBody>
      </p:sp>
      <p:sp>
        <p:nvSpPr>
          <p:cNvPr id="5" name="">
            <a:extLst xmlns:a="http://schemas.openxmlformats.org/drawingml/2006/main">
              <a:ext uri="{FF2B5EF4-FFF2-40B4-BE49-F238E27FC236}">
                <a16:creationId xmlns:a16="http://schemas.microsoft.com/office/drawing/2014/main" id="{67CDD6E4-A7C4-40F8-B662-22C6B79F12FF}"/>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Un dossier élève relie les inscriptions, les présences, les résultats et les règlements.</a:t>
            </a:r>
          </a:p>
        </p:txBody>
      </p:sp>
      <p:sp>
        <p:nvSpPr>
          <p:cNvPr id="6" name="">
            <a:extLst xmlns:a="http://schemas.openxmlformats.org/drawingml/2006/main">
              <a:ext uri="{FF2B5EF4-FFF2-40B4-BE49-F238E27FC236}">
                <a16:creationId xmlns:a16="http://schemas.microsoft.com/office/drawing/2014/main" id="{547B87DE-4C91-4788-A211-771D7DBFE7AF}"/>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Impayés difficiles à suivre</a:t>
            </a:r>
          </a:p>
        </p:txBody>
      </p:sp>
      <p:sp>
        <p:nvSpPr>
          <p:cNvPr id="7" name="">
            <a:extLst xmlns:a="http://schemas.openxmlformats.org/drawingml/2006/main">
              <a:ext uri="{FF2B5EF4-FFF2-40B4-BE49-F238E27FC236}">
                <a16:creationId xmlns:a16="http://schemas.microsoft.com/office/drawing/2014/main" id="{882139C1-DF6B-49E2-8617-30C885E12458}"/>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Les situations affichent les soldes par élève, par classe et par niveau.</a:t>
            </a:r>
          </a:p>
        </p:txBody>
      </p:sp>
      <p:sp>
        <p:nvSpPr>
          <p:cNvPr id="8" name="">
            <a:extLst xmlns:a="http://schemas.openxmlformats.org/drawingml/2006/main">
              <a:ext uri="{FF2B5EF4-FFF2-40B4-BE49-F238E27FC236}">
                <a16:creationId xmlns:a16="http://schemas.microsoft.com/office/drawing/2014/main" id="{85277ABC-D062-43D1-9627-CE71E03BBDD5}"/>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Paie à contrôler</a:t>
            </a:r>
          </a:p>
        </p:txBody>
      </p:sp>
      <p:sp>
        <p:nvSpPr>
          <p:cNvPr id="9" name="">
            <a:extLst xmlns:a="http://schemas.openxmlformats.org/drawingml/2006/main">
              <a:ext uri="{FF2B5EF4-FFF2-40B4-BE49-F238E27FC236}">
                <a16:creationId xmlns:a16="http://schemas.microsoft.com/office/drawing/2014/main" id="{ED84E1ED-3B54-4DC1-8C47-C3C65BEE7EFE}"/>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Les présences réelles alimentent la paie horaire. Les avances suivent leur échéancier.</a:t>
            </a:r>
          </a:p>
        </p:txBody>
      </p:sp>
      <p:sp>
        <p:nvSpPr>
          <p:cNvPr id="10" name="">
            <a:extLst xmlns:a="http://schemas.openxmlformats.org/drawingml/2006/main">
              <a:ext uri="{FF2B5EF4-FFF2-40B4-BE49-F238E27FC236}">
                <a16:creationId xmlns:a16="http://schemas.microsoft.com/office/drawing/2014/main" id="{B473BE53-7F6E-4907-BB10-1CAB89CCBA85}"/>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Décisions à documenter</a:t>
            </a:r>
          </a:p>
        </p:txBody>
      </p:sp>
      <p:sp>
        <p:nvSpPr>
          <p:cNvPr id="11" name="">
            <a:extLst xmlns:a="http://schemas.openxmlformats.org/drawingml/2006/main">
              <a:ext uri="{FF2B5EF4-FFF2-40B4-BE49-F238E27FC236}">
                <a16:creationId xmlns:a16="http://schemas.microsoft.com/office/drawing/2014/main" id="{FAE7D6F7-D1C4-4F72-819E-A14B9DD4BD01}"/>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Les accès, les validations et l’historique permettent d’identifier les interventions.</a:t>
            </a:r>
          </a:p>
        </p:txBody>
      </p:sp>
    </p:spTree>
    <p:extLst>
      <p:ext uri="{BB962C8B-B14F-4D97-AF65-F5344CB8AC3E}">
        <p14:creationId xmlns:p14="http://schemas.microsoft.com/office/powerpoint/2010/main" val="1417448087"/>
      </p:ext>
    </p:extLst>
  </p:cSld>
</p:sld>
</file>

<file path=ppt/slides/slide3.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949DD1B-3F48-4C87-8D8F-219FB639AAD5}"/>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Du préscolaire à l’université</a:t>
            </a:r>
          </a:p>
        </p:txBody>
      </p:sp>
      <p:sp>
        <p:nvSpPr>
          <p:cNvPr id="2" name="">
            <a:extLst xmlns:a="http://schemas.openxmlformats.org/drawingml/2006/main">
              <a:ext uri="{FF2B5EF4-FFF2-40B4-BE49-F238E27FC236}">
                <a16:creationId xmlns:a16="http://schemas.microsoft.com/office/drawing/2014/main" id="{7F766022-C3BD-49DB-AA13-A30DA1B4D4AF}"/>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7A30E3E2-9215-4E67-A4C4-D7FCBDADF5B5}"/>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03</a:t>
            </a:r>
          </a:p>
        </p:txBody>
      </p:sp>
      <p:sp>
        <p:nvSpPr>
          <p:cNvPr id="4" name="">
            <a:extLst xmlns:a="http://schemas.openxmlformats.org/drawingml/2006/main">
              <a:ext uri="{FF2B5EF4-FFF2-40B4-BE49-F238E27FC236}">
                <a16:creationId xmlns:a16="http://schemas.microsoft.com/office/drawing/2014/main" id="{7DE94A44-3302-45FA-94D2-3D598A63BA21}"/>
              </a:ext>
            </a:extLst>
          </p:cNvPr>
          <p:cNvSpPr>
            <a:spLocks xmlns:a="http://schemas.openxmlformats.org/drawingml/2006/main" noGrp="1"/>
          </p:cNvSpPr>
          <p:nvPr/>
        </p:nvSpPr>
        <p:spPr>
          <a:xfrm xmlns:a="http://schemas.openxmlformats.org/drawingml/2006/main">
            <a:off x="685800" y="1743075"/>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46873"/>
                </a:solidFill>
                <a:latin typeface="DejaVu Sans"/>
                <a:ea typeface="DejaVu Sans"/>
                <a:cs typeface="DejaVu Sans"/>
              </a:defRPr>
            </a:defPPr>
          </a:lstStyle>
          <a:p xmlns:a="http://schemas.openxmlformats.org/drawingml/2006/main">
            <a:pPr>
              <a:defRPr sz="2100" b="0">
                <a:solidFill>
                  <a:srgbClr val="546873"/>
                </a:solidFill>
                <a:latin typeface="DejaVu Sans"/>
                <a:ea typeface="DejaVu Sans"/>
                <a:cs typeface="DejaVu Sans"/>
              </a:defRPr>
            </a:pPr>
            <a:r>
              <a:rPr sz="2100" b="0">
                <a:solidFill>
                  <a:srgbClr val="546873"/>
                </a:solidFill>
                <a:latin typeface="DejaVu Sans"/>
                <a:ea typeface="DejaVu Sans"/>
                <a:cs typeface="DejaVu Sans"/>
              </a:rPr>
              <a:t>Un paramétrage adapté aux cycles de votre établissement</a:t>
            </a:r>
          </a:p>
        </p:txBody>
      </p:sp>
      <p:graphicFrame>
        <p:nvGraphicFramePr>
          <p:cNvPr id="5" name="">
            <a:extLst xmlns:a="http://schemas.openxmlformats.org/drawingml/2006/main">
              <a:ext uri="{FF2B5EF4-FFF2-40B4-BE49-F238E27FC236}">
                <a16:creationId xmlns:a16="http://schemas.microsoft.com/office/drawing/2014/main" id="{BAF363AD-BE5A-49ED-97AE-ED1A736DB375}"/>
              </a:ext>
            </a:extLst>
          </p:cNvPr>
          <p:cNvGraphicFramePr/>
          <p:nvPr/>
        </p:nvGraphicFramePr>
        <p:xfrm>
          <a:off xmlns:a="http://schemas.openxmlformats.org/drawingml/2006/main" x="685800" y="2619375"/>
          <a:ext xmlns:a="http://schemas.openxmlformats.org/drawingml/2006/main" cx="10820400" cy="2905125"/>
        </p:xfrm>
        <a:graphic xmlns:a="http://schemas.openxmlformats.org/drawingml/2006/main">
          <a:graphicData uri="http://schemas.openxmlformats.org/drawingml/2006/table">
            <a:tbl>
              <a:tblPr/>
              <a:tblGrid>
                <a:gridCol w="3381375"/>
                <a:gridCol w="7439025"/>
              </a:tblGrid>
              <a:tr h="581025">
                <a:tc>
                  <a:txBody>
                    <a:bodyPr/>
                    <a:lstStyle/>
                    <a:p>
                      <a:r>
                        <a:rPr sz="1725" b="1">
                          <a:solidFill>
                            <a:srgbClr val="FFFFFF"/>
                          </a:solidFill>
                          <a:latin typeface="DejaVu Sans"/>
                          <a:ea typeface="DejaVu Sans"/>
                          <a:cs typeface="DejaVu Sans"/>
                        </a:rPr>
                        <a:t>Cycle</a:t>
                      </a:r>
                    </a:p>
                  </a:txBody>
                  <a:tcPr marL="91440" marR="91440" marT="45720" marB="45720">
                    <a:solidFill>
                      <a:srgbClr val="176F61"/>
                    </a:solidFill>
                  </a:tcPr>
                </a:tc>
                <a:tc>
                  <a:txBody>
                    <a:bodyPr/>
                    <a:lstStyle/>
                    <a:p>
                      <a:r>
                        <a:rPr sz="1725" b="1">
                          <a:solidFill>
                            <a:srgbClr val="FFFFFF"/>
                          </a:solidFill>
                          <a:latin typeface="DejaVu Sans"/>
                          <a:ea typeface="DejaVu Sans"/>
                          <a:cs typeface="DejaVu Sans"/>
                        </a:rPr>
                        <a:t>Organisation proposée</a:t>
                      </a:r>
                    </a:p>
                  </a:txBody>
                  <a:tcPr marL="91440" marR="91440" marT="45720" marB="45720">
                    <a:solidFill>
                      <a:srgbClr val="176F61"/>
                    </a:solidFill>
                  </a:tcPr>
                </a:tc>
              </a:tr>
              <a:tr h="581025">
                <a:tc>
                  <a:txBody>
                    <a:bodyPr/>
                    <a:lstStyle/>
                    <a:p>
                      <a:r>
                        <a:rPr sz="1725" b="0">
                          <a:solidFill>
                            <a:srgbClr val="20313F"/>
                          </a:solidFill>
                          <a:latin typeface="DejaVu Sans"/>
                          <a:ea typeface="DejaVu Sans"/>
                          <a:cs typeface="DejaVu Sans"/>
                        </a:rPr>
                        <a:t>Préscolaire et primaire</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Classes, présences, évaluations et paie mensuelle</a:t>
                      </a:r>
                    </a:p>
                  </a:txBody>
                  <a:tcPr marL="91440" marR="91440" marT="45720" marB="45720">
                    <a:solidFill>
                      <a:srgbClr val="FFFFFF"/>
                    </a:solidFill>
                  </a:tcPr>
                </a:tc>
              </a:tr>
              <a:tr h="581025">
                <a:tc>
                  <a:txBody>
                    <a:bodyPr/>
                    <a:lstStyle/>
                    <a:p>
                      <a:r>
                        <a:rPr sz="1725" b="0">
                          <a:solidFill>
                            <a:srgbClr val="20313F"/>
                          </a:solidFill>
                          <a:latin typeface="DejaVu Sans"/>
                          <a:ea typeface="DejaVu Sans"/>
                          <a:cs typeface="DejaVu Sans"/>
                        </a:rPr>
                        <a:t>Collège et lycée</a:t>
                      </a:r>
                    </a:p>
                  </a:txBody>
                  <a:tcPr marL="91440" marR="91440" marT="45720" marB="45720">
                    <a:solidFill>
                      <a:srgbClr val="F6F8F5"/>
                    </a:solidFill>
                  </a:tcPr>
                </a:tc>
                <a:tc>
                  <a:txBody>
                    <a:bodyPr/>
                    <a:lstStyle/>
                    <a:p>
                      <a:r>
                        <a:rPr sz="1725" b="0">
                          <a:solidFill>
                            <a:srgbClr val="20313F"/>
                          </a:solidFill>
                          <a:latin typeface="DejaVu Sans"/>
                          <a:ea typeface="DejaVu Sans"/>
                          <a:cs typeface="DejaVu Sans"/>
                        </a:rPr>
                        <a:t>Matières, emplois du temps et taux par classe et matière</a:t>
                      </a:r>
                    </a:p>
                  </a:txBody>
                  <a:tcPr marL="91440" marR="91440" marT="45720" marB="45720">
                    <a:solidFill>
                      <a:srgbClr val="F6F8F5"/>
                    </a:solidFill>
                  </a:tcPr>
                </a:tc>
              </a:tr>
              <a:tr h="581025">
                <a:tc>
                  <a:txBody>
                    <a:bodyPr/>
                    <a:lstStyle/>
                    <a:p>
                      <a:r>
                        <a:rPr sz="1725" b="0">
                          <a:solidFill>
                            <a:srgbClr val="20313F"/>
                          </a:solidFill>
                          <a:latin typeface="DejaVu Sans"/>
                          <a:ea typeface="DejaVu Sans"/>
                          <a:cs typeface="DejaVu Sans"/>
                        </a:rPr>
                        <a:t>Université</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Trimestres ou semestres, UE, crédits et rattrapages</a:t>
                      </a:r>
                    </a:p>
                  </a:txBody>
                  <a:tcPr marL="91440" marR="91440" marT="45720" marB="45720">
                    <a:solidFill>
                      <a:srgbClr val="FFFFFF"/>
                    </a:solidFill>
                  </a:tcPr>
                </a:tc>
              </a:tr>
              <a:tr h="581025">
                <a:tc>
                  <a:txBody>
                    <a:bodyPr/>
                    <a:lstStyle/>
                    <a:p>
                      <a:r>
                        <a:rPr sz="1725" b="0">
                          <a:solidFill>
                            <a:srgbClr val="20313F"/>
                          </a:solidFill>
                          <a:latin typeface="DejaVu Sans"/>
                          <a:ea typeface="DejaVu Sans"/>
                          <a:cs typeface="DejaVu Sans"/>
                        </a:rPr>
                        <a:t>Plusieurs écoles</a:t>
                      </a:r>
                    </a:p>
                  </a:txBody>
                  <a:tcPr marL="91440" marR="91440" marT="45720" marB="45720">
                    <a:solidFill>
                      <a:srgbClr val="F6F8F5"/>
                    </a:solidFill>
                  </a:tcPr>
                </a:tc>
                <a:tc>
                  <a:txBody>
                    <a:bodyPr/>
                    <a:lstStyle/>
                    <a:p>
                      <a:r>
                        <a:rPr sz="1725" b="0">
                          <a:solidFill>
                            <a:srgbClr val="20313F"/>
                          </a:solidFill>
                          <a:latin typeface="DejaVu Sans"/>
                          <a:ea typeface="DejaVu Sans"/>
                          <a:cs typeface="DejaVu Sans"/>
                        </a:rPr>
                        <a:t>Écoles distinctes, profils et périmètres d’accès</a:t>
                      </a:r>
                    </a:p>
                  </a:txBody>
                  <a:tcPr marL="91440" marR="91440" marT="45720" marB="45720">
                    <a:solidFill>
                      <a:srgbClr val="F6F8F5"/>
                    </a:solidFill>
                  </a:tcPr>
                </a:tc>
              </a:tr>
            </a:tbl>
          </a:graphicData>
        </a:graphic>
      </p:graphicFrame>
      <p:sp>
        <p:nvSpPr>
          <p:cNvPr id="6" name="">
            <a:extLst xmlns:a="http://schemas.openxmlformats.org/drawingml/2006/main">
              <a:ext uri="{FF2B5EF4-FFF2-40B4-BE49-F238E27FC236}">
                <a16:creationId xmlns:a16="http://schemas.microsoft.com/office/drawing/2014/main" id="{D77A9009-888B-4CF3-81D8-B7257EA96B7C}"/>
              </a:ext>
            </a:extLst>
          </p:cNvPr>
          <p:cNvSpPr>
            <a:spLocks xmlns:a="http://schemas.openxmlformats.org/drawingml/2006/main" noGrp="1"/>
          </p:cNvSpPr>
          <p:nvPr/>
        </p:nvSpPr>
        <p:spPr>
          <a:xfrm xmlns:a="http://schemas.openxmlformats.org/drawingml/2006/main">
            <a:off x="685800" y="5810250"/>
            <a:ext cx="1057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176F61"/>
                </a:solidFill>
                <a:latin typeface="DejaVu Sans"/>
                <a:ea typeface="DejaVu Sans"/>
                <a:cs typeface="DejaVu Sans"/>
              </a:defRPr>
            </a:defPPr>
          </a:lstStyle>
          <a:p xmlns:a="http://schemas.openxmlformats.org/drawingml/2006/main">
            <a:pPr>
              <a:defRPr sz="1800" b="1">
                <a:solidFill>
                  <a:srgbClr val="176F61"/>
                </a:solidFill>
                <a:latin typeface="DejaVu Sans"/>
                <a:ea typeface="DejaVu Sans"/>
                <a:cs typeface="DejaVu Sans"/>
              </a:defRPr>
            </a:pPr>
            <a:r>
              <a:rPr sz="1800" b="1">
                <a:solidFill>
                  <a:srgbClr val="176F61"/>
                </a:solidFill>
                <a:latin typeface="DejaVu Sans"/>
                <a:ea typeface="DejaVu Sans"/>
                <a:cs typeface="DejaVu Sans"/>
              </a:rPr>
              <a:t>Chaque année scolaire conserve ses inscriptions et ses opérations.</a:t>
            </a:r>
          </a:p>
        </p:txBody>
      </p:sp>
    </p:spTree>
    <p:extLst>
      <p:ext uri="{BB962C8B-B14F-4D97-AF65-F5344CB8AC3E}">
        <p14:creationId xmlns:p14="http://schemas.microsoft.com/office/powerpoint/2010/main" val="1072392956"/>
      </p:ext>
    </p:extLst>
  </p:cSld>
</p:sld>
</file>

<file path=ppt/slides/slide4.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6381393-A36E-47E0-B7BD-69D43EFC1AFE}"/>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Le parcours de chaque élève</a:t>
            </a:r>
          </a:p>
        </p:txBody>
      </p:sp>
      <p:sp>
        <p:nvSpPr>
          <p:cNvPr id="2" name="">
            <a:extLst xmlns:a="http://schemas.openxmlformats.org/drawingml/2006/main">
              <a:ext uri="{FF2B5EF4-FFF2-40B4-BE49-F238E27FC236}">
                <a16:creationId xmlns:a16="http://schemas.microsoft.com/office/drawing/2014/main" id="{0FBE80B1-2A81-45F3-9334-B4955D9B295E}"/>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2DBB135F-60F7-4B2E-BFD4-F213801AB405}"/>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04</a:t>
            </a:r>
          </a:p>
        </p:txBody>
      </p:sp>
      <p:sp>
        <p:nvSpPr>
          <p:cNvPr id="4" name="">
            <a:extLst xmlns:a="http://schemas.openxmlformats.org/drawingml/2006/main">
              <a:ext uri="{FF2B5EF4-FFF2-40B4-BE49-F238E27FC236}">
                <a16:creationId xmlns:a16="http://schemas.microsoft.com/office/drawing/2014/main" id="{42ABBF30-889C-468A-A6C0-2718F052FF6F}"/>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Inscription</a:t>
            </a:r>
          </a:p>
        </p:txBody>
      </p:sp>
      <p:sp>
        <p:nvSpPr>
          <p:cNvPr id="5" name="">
            <a:extLst xmlns:a="http://schemas.openxmlformats.org/drawingml/2006/main">
              <a:ext uri="{FF2B5EF4-FFF2-40B4-BE49-F238E27FC236}">
                <a16:creationId xmlns:a16="http://schemas.microsoft.com/office/drawing/2014/main" id="{428894B0-3984-4114-B1D1-D6E1B06B0263}"/>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Matricule automatique, classe, responsable et facturation scolaire.</a:t>
            </a:r>
          </a:p>
        </p:txBody>
      </p:sp>
      <p:sp>
        <p:nvSpPr>
          <p:cNvPr id="6" name="">
            <a:extLst xmlns:a="http://schemas.openxmlformats.org/drawingml/2006/main">
              <a:ext uri="{FF2B5EF4-FFF2-40B4-BE49-F238E27FC236}">
                <a16:creationId xmlns:a16="http://schemas.microsoft.com/office/drawing/2014/main" id="{3CB04F5C-10B3-4CDC-85BB-28CCCDA83AAA}"/>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Réinscription</a:t>
            </a:r>
          </a:p>
        </p:txBody>
      </p:sp>
      <p:sp>
        <p:nvSpPr>
          <p:cNvPr id="7" name="">
            <a:extLst xmlns:a="http://schemas.openxmlformats.org/drawingml/2006/main">
              <a:ext uri="{FF2B5EF4-FFF2-40B4-BE49-F238E27FC236}">
                <a16:creationId xmlns:a16="http://schemas.microsoft.com/office/drawing/2014/main" id="{7B406BFF-ED64-429A-8EBB-28AAF1D66E15}"/>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Une nouvelle inscription rattache le dossier à la classe de l’année choisie.</a:t>
            </a:r>
          </a:p>
        </p:txBody>
      </p:sp>
      <p:sp>
        <p:nvSpPr>
          <p:cNvPr id="8" name="">
            <a:extLst xmlns:a="http://schemas.openxmlformats.org/drawingml/2006/main">
              <a:ext uri="{FF2B5EF4-FFF2-40B4-BE49-F238E27FC236}">
                <a16:creationId xmlns:a16="http://schemas.microsoft.com/office/drawing/2014/main" id="{E4B948AC-6103-4422-A170-C057B2AA6F88}"/>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Suivi continu</a:t>
            </a:r>
          </a:p>
        </p:txBody>
      </p:sp>
      <p:sp>
        <p:nvSpPr>
          <p:cNvPr id="9" name="">
            <a:extLst xmlns:a="http://schemas.openxmlformats.org/drawingml/2006/main">
              <a:ext uri="{FF2B5EF4-FFF2-40B4-BE49-F238E27FC236}">
                <a16:creationId xmlns:a16="http://schemas.microsoft.com/office/drawing/2014/main" id="{9FEF2461-DEE5-4165-B970-9DDE82439D0C}"/>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Le dossier reste scolarisé entre deux années jusqu’à une sortie déclarée.</a:t>
            </a:r>
          </a:p>
        </p:txBody>
      </p:sp>
      <p:sp>
        <p:nvSpPr>
          <p:cNvPr id="10" name="">
            <a:extLst xmlns:a="http://schemas.openxmlformats.org/drawingml/2006/main">
              <a:ext uri="{FF2B5EF4-FFF2-40B4-BE49-F238E27FC236}">
                <a16:creationId xmlns:a16="http://schemas.microsoft.com/office/drawing/2014/main" id="{91811240-B4A5-4114-8FCA-3FC8A2E93DEC}"/>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Sortie et historique</a:t>
            </a:r>
          </a:p>
        </p:txBody>
      </p:sp>
      <p:sp>
        <p:nvSpPr>
          <p:cNvPr id="11" name="">
            <a:extLst xmlns:a="http://schemas.openxmlformats.org/drawingml/2006/main">
              <a:ext uri="{FF2B5EF4-FFF2-40B4-BE49-F238E27FC236}">
                <a16:creationId xmlns:a16="http://schemas.microsoft.com/office/drawing/2014/main" id="{71DB676A-2D88-47D9-B889-9C49FC4403DA}"/>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Transfert, abandon ou fin de cycle avec conservation des années antérieures.</a:t>
            </a:r>
          </a:p>
        </p:txBody>
      </p:sp>
    </p:spTree>
    <p:extLst>
      <p:ext uri="{BB962C8B-B14F-4D97-AF65-F5344CB8AC3E}">
        <p14:creationId xmlns:p14="http://schemas.microsoft.com/office/powerpoint/2010/main" val="2060361505"/>
      </p:ext>
    </p:extLst>
  </p:cSld>
</p:sld>
</file>

<file path=ppt/slides/slide5.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8C43396-BE9A-4077-B0DC-811A0FE4911F}"/>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Pédagogie et résultats</a:t>
            </a:r>
          </a:p>
        </p:txBody>
      </p:sp>
      <p:sp>
        <p:nvSpPr>
          <p:cNvPr id="2" name="">
            <a:extLst xmlns:a="http://schemas.openxmlformats.org/drawingml/2006/main">
              <a:ext uri="{FF2B5EF4-FFF2-40B4-BE49-F238E27FC236}">
                <a16:creationId xmlns:a16="http://schemas.microsoft.com/office/drawing/2014/main" id="{86248B4B-E3F3-4A75-A885-B6B5742C91EC}"/>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A2610505-ADEA-4858-9C94-1CBD1C516E71}"/>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05</a:t>
            </a:r>
          </a:p>
        </p:txBody>
      </p:sp>
      <p:sp>
        <p:nvSpPr>
          <p:cNvPr id="4" name="">
            <a:extLst xmlns:a="http://schemas.openxmlformats.org/drawingml/2006/main">
              <a:ext uri="{FF2B5EF4-FFF2-40B4-BE49-F238E27FC236}">
                <a16:creationId xmlns:a16="http://schemas.microsoft.com/office/drawing/2014/main" id="{D6E7C769-743E-4514-96DF-013DA52C42CD}"/>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Enseignements</a:t>
            </a:r>
          </a:p>
        </p:txBody>
      </p:sp>
      <p:sp>
        <p:nvSpPr>
          <p:cNvPr id="5" name="">
            <a:extLst xmlns:a="http://schemas.openxmlformats.org/drawingml/2006/main">
              <a:ext uri="{FF2B5EF4-FFF2-40B4-BE49-F238E27FC236}">
                <a16:creationId xmlns:a16="http://schemas.microsoft.com/office/drawing/2014/main" id="{A284A275-EB6A-4BB5-BB2D-55AAAC60CEB2}"/>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Affectation des matières au personnel et emploi du temps propre à chaque année.</a:t>
            </a:r>
          </a:p>
        </p:txBody>
      </p:sp>
      <p:sp>
        <p:nvSpPr>
          <p:cNvPr id="6" name="">
            <a:extLst xmlns:a="http://schemas.openxmlformats.org/drawingml/2006/main">
              <a:ext uri="{FF2B5EF4-FFF2-40B4-BE49-F238E27FC236}">
                <a16:creationId xmlns:a16="http://schemas.microsoft.com/office/drawing/2014/main" id="{509847D5-751C-45BC-9DBF-A518217B5D24}"/>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Évaluations</a:t>
            </a:r>
          </a:p>
        </p:txBody>
      </p:sp>
      <p:sp>
        <p:nvSpPr>
          <p:cNvPr id="7" name="">
            <a:extLst xmlns:a="http://schemas.openxmlformats.org/drawingml/2006/main">
              <a:ext uri="{FF2B5EF4-FFF2-40B4-BE49-F238E27FC236}">
                <a16:creationId xmlns:a16="http://schemas.microsoft.com/office/drawing/2014/main" id="{93377F71-EE60-4B20-82FA-DCEBFE18B3CD}"/>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Compositions et évaluations avec poids des notes et coefficients des matières.</a:t>
            </a:r>
          </a:p>
        </p:txBody>
      </p:sp>
      <p:sp>
        <p:nvSpPr>
          <p:cNvPr id="8" name="">
            <a:extLst xmlns:a="http://schemas.openxmlformats.org/drawingml/2006/main">
              <a:ext uri="{FF2B5EF4-FFF2-40B4-BE49-F238E27FC236}">
                <a16:creationId xmlns:a16="http://schemas.microsoft.com/office/drawing/2014/main" id="{D863C250-B375-4902-959F-7A253BEDA48F}"/>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Bulletins</a:t>
            </a:r>
          </a:p>
        </p:txBody>
      </p:sp>
      <p:sp>
        <p:nvSpPr>
          <p:cNvPr id="9" name="">
            <a:extLst xmlns:a="http://schemas.openxmlformats.org/drawingml/2006/main">
              <a:ext uri="{FF2B5EF4-FFF2-40B4-BE49-F238E27FC236}">
                <a16:creationId xmlns:a16="http://schemas.microsoft.com/office/drawing/2014/main" id="{638F4D73-CC78-4AEC-BE50-4A099190D52A}"/>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Moyennes par matière, moyenne générale et bulletin personnalisé à imprimer.</a:t>
            </a:r>
          </a:p>
        </p:txBody>
      </p:sp>
      <p:sp>
        <p:nvSpPr>
          <p:cNvPr id="10" name="">
            <a:extLst xmlns:a="http://schemas.openxmlformats.org/drawingml/2006/main">
              <a:ext uri="{FF2B5EF4-FFF2-40B4-BE49-F238E27FC236}">
                <a16:creationId xmlns:a16="http://schemas.microsoft.com/office/drawing/2014/main" id="{4BE90D93-3FE9-46F5-8D6B-030EE49B9F83}"/>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Proclamation</a:t>
            </a:r>
          </a:p>
        </p:txBody>
      </p:sp>
      <p:sp>
        <p:nvSpPr>
          <p:cNvPr id="11" name="">
            <a:extLst xmlns:a="http://schemas.openxmlformats.org/drawingml/2006/main">
              <a:ext uri="{FF2B5EF4-FFF2-40B4-BE49-F238E27FC236}">
                <a16:creationId xmlns:a16="http://schemas.microsoft.com/office/drawing/2014/main" id="{39C8DE0B-8E63-48B8-9027-BE9FA4372C94}"/>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Classement par classe et période, gestion des ex æquo et des notes incomplètes.</a:t>
            </a:r>
          </a:p>
        </p:txBody>
      </p:sp>
    </p:spTree>
    <p:extLst>
      <p:ext uri="{BB962C8B-B14F-4D97-AF65-F5344CB8AC3E}">
        <p14:creationId xmlns:p14="http://schemas.microsoft.com/office/powerpoint/2010/main" val="2099887471"/>
      </p:ext>
    </p:extLst>
  </p:cSld>
</p:sld>
</file>

<file path=ppt/slides/slide6.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B9E9162-A0E2-4EFF-97BF-F51C1B33FE77}"/>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Présences des élèves et du personnel</a:t>
            </a:r>
          </a:p>
        </p:txBody>
      </p:sp>
      <p:sp>
        <p:nvSpPr>
          <p:cNvPr id="2" name="">
            <a:extLst xmlns:a="http://schemas.openxmlformats.org/drawingml/2006/main">
              <a:ext uri="{FF2B5EF4-FFF2-40B4-BE49-F238E27FC236}">
                <a16:creationId xmlns:a16="http://schemas.microsoft.com/office/drawing/2014/main" id="{6B6D2D53-4463-4FB4-A049-44BA11C63572}"/>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04DF5BC1-6716-47C7-8543-929BDE7BB589}"/>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06</a:t>
            </a:r>
          </a:p>
        </p:txBody>
      </p:sp>
      <p:sp>
        <p:nvSpPr>
          <p:cNvPr id="4" name="">
            <a:extLst xmlns:a="http://schemas.openxmlformats.org/drawingml/2006/main">
              <a:ext uri="{FF2B5EF4-FFF2-40B4-BE49-F238E27FC236}">
                <a16:creationId xmlns:a16="http://schemas.microsoft.com/office/drawing/2014/main" id="{28C8B684-C7CF-4965-89CE-5E918EC720C8}"/>
              </a:ext>
            </a:extLst>
          </p:cNvPr>
          <p:cNvSpPr>
            <a:spLocks xmlns:a="http://schemas.openxmlformats.org/drawingml/2006/main" noGrp="1"/>
          </p:cNvSpPr>
          <p:nvPr/>
        </p:nvSpPr>
        <p:spPr>
          <a:xfrm xmlns:a="http://schemas.openxmlformats.org/drawingml/2006/main">
            <a:off x="685800" y="1905000"/>
            <a:ext cx="457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20313F"/>
                </a:solidFill>
                <a:latin typeface="DejaVu Sans"/>
                <a:ea typeface="DejaVu Sans"/>
                <a:cs typeface="DejaVu Sans"/>
              </a:defRPr>
            </a:defPPr>
          </a:lstStyle>
          <a:p xmlns:a="http://schemas.openxmlformats.org/drawingml/2006/main">
            <a:pPr>
              <a:defRPr sz="2400" b="1">
                <a:solidFill>
                  <a:srgbClr val="20313F"/>
                </a:solidFill>
                <a:latin typeface="DejaVu Sans"/>
                <a:ea typeface="DejaVu Sans"/>
                <a:cs typeface="DejaVu Sans"/>
              </a:defRPr>
            </a:pPr>
            <a:r>
              <a:rPr sz="2400" b="1">
                <a:solidFill>
                  <a:srgbClr val="20313F"/>
                </a:solidFill>
                <a:latin typeface="DejaVu Sans"/>
                <a:ea typeface="DejaVu Sans"/>
                <a:cs typeface="DejaVu Sans"/>
              </a:rPr>
              <a:t>Élèves</a:t>
            </a:r>
          </a:p>
        </p:txBody>
      </p:sp>
      <p:sp>
        <p:nvSpPr>
          <p:cNvPr id="5" name="">
            <a:extLst xmlns:a="http://schemas.openxmlformats.org/drawingml/2006/main">
              <a:ext uri="{FF2B5EF4-FFF2-40B4-BE49-F238E27FC236}">
                <a16:creationId xmlns:a16="http://schemas.microsoft.com/office/drawing/2014/main" id="{C0D714FF-AEFB-4EDE-B8A7-087E5EC56985}"/>
              </a:ext>
            </a:extLst>
          </p:cNvPr>
          <p:cNvSpPr>
            <a:spLocks xmlns:a="http://schemas.openxmlformats.org/drawingml/2006/main" noGrp="1"/>
          </p:cNvSpPr>
          <p:nvPr/>
        </p:nvSpPr>
        <p:spPr>
          <a:xfrm xmlns:a="http://schemas.openxmlformats.org/drawingml/2006/main">
            <a:off x="685800" y="2667000"/>
            <a:ext cx="4667250"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546873"/>
                </a:solidFill>
                <a:latin typeface="DejaVu Sans"/>
                <a:ea typeface="DejaVu Sans"/>
                <a:cs typeface="DejaVu Sans"/>
              </a:defRPr>
            </a:defPPr>
          </a:lstStyle>
          <a:p xmlns:a="http://schemas.openxmlformats.org/drawingml/2006/main">
            <a:pPr>
              <a:defRPr sz="2025" b="0">
                <a:solidFill>
                  <a:srgbClr val="546873"/>
                </a:solidFill>
                <a:latin typeface="DejaVu Sans"/>
                <a:ea typeface="DejaVu Sans"/>
                <a:cs typeface="DejaVu Sans"/>
              </a:defRPr>
            </a:pPr>
            <a:r>
              <a:rPr sz="2025" b="0">
                <a:solidFill>
                  <a:srgbClr val="546873"/>
                </a:solidFill>
                <a:latin typeface="DejaVu Sans"/>
                <a:ea typeface="DejaVu Sans"/>
                <a:cs typeface="DejaVu Sans"/>
              </a:rPr>
              <a:t>Présent, absent, retard ou justifié.</a:t>
            </a:r>
          </a:p>
          <a:p xmlns:a="http://schemas.openxmlformats.org/drawingml/2006/main">
            <a:r>
              <a:t/>
            </a:r>
          </a:p>
          <a:p xmlns:a="http://schemas.openxmlformats.org/drawingml/2006/main">
            <a:pPr>
              <a:defRPr sz="2025" b="0">
                <a:solidFill>
                  <a:srgbClr val="546873"/>
                </a:solidFill>
                <a:latin typeface="DejaVu Sans"/>
                <a:ea typeface="DejaVu Sans"/>
                <a:cs typeface="DejaVu Sans"/>
              </a:defRPr>
            </a:pPr>
            <a:r>
              <a:rPr sz="2025" b="0">
                <a:solidFill>
                  <a:srgbClr val="546873"/>
                </a:solidFill>
                <a:latin typeface="DejaVu Sans"/>
                <a:ea typeface="DejaVu Sans"/>
                <a:cs typeface="DejaVu Sans"/>
              </a:rPr>
              <a:t>Situations mensuelles, trimestrielles et annuelles.</a:t>
            </a:r>
          </a:p>
          <a:p xmlns:a="http://schemas.openxmlformats.org/drawingml/2006/main">
            <a:r>
              <a:t/>
            </a:r>
          </a:p>
          <a:p xmlns:a="http://schemas.openxmlformats.org/drawingml/2006/main">
            <a:pPr>
              <a:defRPr sz="2025" b="0">
                <a:solidFill>
                  <a:srgbClr val="546873"/>
                </a:solidFill>
                <a:latin typeface="DejaVu Sans"/>
                <a:ea typeface="DejaVu Sans"/>
                <a:cs typeface="DejaVu Sans"/>
              </a:defRPr>
            </a:pPr>
            <a:r>
              <a:rPr sz="2025" b="0">
                <a:solidFill>
                  <a:srgbClr val="546873"/>
                </a:solidFill>
                <a:latin typeface="DejaVu Sans"/>
                <a:ea typeface="DejaVu Sans"/>
                <a:cs typeface="DejaVu Sans"/>
              </a:rPr>
              <a:t>Filtres par élève, classe et niveau.</a:t>
            </a:r>
          </a:p>
        </p:txBody>
      </p:sp>
      <p:sp>
        <p:nvSpPr>
          <p:cNvPr id="6" name="">
            <a:extLst xmlns:a="http://schemas.openxmlformats.org/drawingml/2006/main">
              <a:ext uri="{FF2B5EF4-FFF2-40B4-BE49-F238E27FC236}">
                <a16:creationId xmlns:a16="http://schemas.microsoft.com/office/drawing/2014/main" id="{CF4A5E0A-2A4B-4CE0-A5A9-094286BD41E4}"/>
              </a:ext>
            </a:extLst>
          </p:cNvPr>
          <p:cNvSpPr>
            <a:spLocks xmlns:a="http://schemas.openxmlformats.org/drawingml/2006/main" noGrp="1"/>
          </p:cNvSpPr>
          <p:nvPr/>
        </p:nvSpPr>
        <p:spPr>
          <a:xfrm xmlns:a="http://schemas.openxmlformats.org/drawingml/2006/main">
            <a:off x="6477000" y="190500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20313F"/>
                </a:solidFill>
                <a:latin typeface="DejaVu Sans"/>
                <a:ea typeface="DejaVu Sans"/>
                <a:cs typeface="DejaVu Sans"/>
              </a:defRPr>
            </a:defPPr>
          </a:lstStyle>
          <a:p xmlns:a="http://schemas.openxmlformats.org/drawingml/2006/main">
            <a:pPr>
              <a:defRPr sz="2400" b="1">
                <a:solidFill>
                  <a:srgbClr val="20313F"/>
                </a:solidFill>
                <a:latin typeface="DejaVu Sans"/>
                <a:ea typeface="DejaVu Sans"/>
                <a:cs typeface="DejaVu Sans"/>
              </a:defRPr>
            </a:pPr>
            <a:r>
              <a:rPr sz="2400" b="1">
                <a:solidFill>
                  <a:srgbClr val="20313F"/>
                </a:solidFill>
                <a:latin typeface="DejaVu Sans"/>
                <a:ea typeface="DejaVu Sans"/>
                <a:cs typeface="DejaVu Sans"/>
              </a:rPr>
              <a:t>Personnel</a:t>
            </a:r>
          </a:p>
        </p:txBody>
      </p:sp>
      <p:sp>
        <p:nvSpPr>
          <p:cNvPr id="7" name="">
            <a:extLst xmlns:a="http://schemas.openxmlformats.org/drawingml/2006/main">
              <a:ext uri="{FF2B5EF4-FFF2-40B4-BE49-F238E27FC236}">
                <a16:creationId xmlns:a16="http://schemas.microsoft.com/office/drawing/2014/main" id="{DDE62D76-7D6D-4E18-8B0B-A8C7AE2085FA}"/>
              </a:ext>
            </a:extLst>
          </p:cNvPr>
          <p:cNvSpPr>
            <a:spLocks xmlns:a="http://schemas.openxmlformats.org/drawingml/2006/main" noGrp="1"/>
          </p:cNvSpPr>
          <p:nvPr/>
        </p:nvSpPr>
        <p:spPr>
          <a:xfrm xmlns:a="http://schemas.openxmlformats.org/drawingml/2006/main">
            <a:off x="6477000" y="2667000"/>
            <a:ext cx="4762500"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546873"/>
                </a:solidFill>
                <a:latin typeface="DejaVu Sans"/>
                <a:ea typeface="DejaVu Sans"/>
                <a:cs typeface="DejaVu Sans"/>
              </a:defRPr>
            </a:defPPr>
          </a:lstStyle>
          <a:p xmlns:a="http://schemas.openxmlformats.org/drawingml/2006/main">
            <a:pPr>
              <a:defRPr sz="2025" b="0">
                <a:solidFill>
                  <a:srgbClr val="546873"/>
                </a:solidFill>
                <a:latin typeface="DejaVu Sans"/>
                <a:ea typeface="DejaVu Sans"/>
                <a:cs typeface="DejaVu Sans"/>
              </a:defRPr>
            </a:pPr>
            <a:r>
              <a:rPr sz="2025" b="0">
                <a:solidFill>
                  <a:srgbClr val="546873"/>
                </a:solidFill>
                <a:latin typeface="DejaVu Sans"/>
                <a:ea typeface="DejaVu Sans"/>
                <a:cs typeface="DejaVu Sans"/>
              </a:rPr>
              <a:t>Heure d’arrivée et heure de départ.</a:t>
            </a:r>
          </a:p>
          <a:p xmlns:a="http://schemas.openxmlformats.org/drawingml/2006/main">
            <a:r>
              <a:t/>
            </a:r>
          </a:p>
          <a:p xmlns:a="http://schemas.openxmlformats.org/drawingml/2006/main">
            <a:pPr>
              <a:defRPr sz="2025" b="0">
                <a:solidFill>
                  <a:srgbClr val="546873"/>
                </a:solidFill>
                <a:latin typeface="DejaVu Sans"/>
                <a:ea typeface="DejaVu Sans"/>
                <a:cs typeface="DejaVu Sans"/>
              </a:defRPr>
            </a:pPr>
            <a:r>
              <a:rPr sz="2025" b="0">
                <a:solidFill>
                  <a:srgbClr val="546873"/>
                </a:solidFill>
                <a:latin typeface="DejaVu Sans"/>
                <a:ea typeface="DejaVu Sans"/>
                <a:cs typeface="DejaVu Sans"/>
              </a:rPr>
              <a:t>Présence en salle et interruptions.</a:t>
            </a:r>
          </a:p>
          <a:p xmlns:a="http://schemas.openxmlformats.org/drawingml/2006/main">
            <a:r>
              <a:t/>
            </a:r>
          </a:p>
          <a:p xmlns:a="http://schemas.openxmlformats.org/drawingml/2006/main">
            <a:pPr>
              <a:defRPr sz="2025" b="0">
                <a:solidFill>
                  <a:srgbClr val="546873"/>
                </a:solidFill>
                <a:latin typeface="DejaVu Sans"/>
                <a:ea typeface="DejaVu Sans"/>
                <a:cs typeface="DejaVu Sans"/>
              </a:defRPr>
            </a:pPr>
            <a:r>
              <a:rPr sz="2025" b="0">
                <a:solidFill>
                  <a:srgbClr val="546873"/>
                </a:solidFill>
                <a:latin typeface="DejaVu Sans"/>
                <a:ea typeface="DejaVu Sans"/>
                <a:cs typeface="DejaVu Sans"/>
              </a:rPr>
              <a:t>Heures réellement effectuées pour préparer la rémunération.</a:t>
            </a:r>
          </a:p>
        </p:txBody>
      </p:sp>
    </p:spTree>
    <p:extLst>
      <p:ext uri="{BB962C8B-B14F-4D97-AF65-F5344CB8AC3E}">
        <p14:creationId xmlns:p14="http://schemas.microsoft.com/office/powerpoint/2010/main" val="301627692"/>
      </p:ext>
    </p:extLst>
  </p:cSld>
</p:sld>
</file>

<file path=ppt/slides/slide7.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19D13F9-FD83-4629-859A-0B82FCB50996}"/>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Scolarité, encaissements et impayés</a:t>
            </a:r>
          </a:p>
        </p:txBody>
      </p:sp>
      <p:sp>
        <p:nvSpPr>
          <p:cNvPr id="2" name="">
            <a:extLst xmlns:a="http://schemas.openxmlformats.org/drawingml/2006/main">
              <a:ext uri="{FF2B5EF4-FFF2-40B4-BE49-F238E27FC236}">
                <a16:creationId xmlns:a16="http://schemas.microsoft.com/office/drawing/2014/main" id="{E1DB453D-7149-42A2-A3FE-B6DFF8575F19}"/>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FAC60B57-07E6-422B-BD81-E37BA89CC085}"/>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07</a:t>
            </a:r>
          </a:p>
        </p:txBody>
      </p:sp>
      <p:sp>
        <p:nvSpPr>
          <p:cNvPr id="4" name="">
            <a:extLst xmlns:a="http://schemas.openxmlformats.org/drawingml/2006/main">
              <a:ext uri="{FF2B5EF4-FFF2-40B4-BE49-F238E27FC236}">
                <a16:creationId xmlns:a16="http://schemas.microsoft.com/office/drawing/2014/main" id="{80DB4A8C-EC3D-4F66-BBBB-8FD12D17E4E5}"/>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Règlements</a:t>
            </a:r>
          </a:p>
        </p:txBody>
      </p:sp>
      <p:sp>
        <p:nvSpPr>
          <p:cNvPr id="5" name="">
            <a:extLst xmlns:a="http://schemas.openxmlformats.org/drawingml/2006/main">
              <a:ext uri="{FF2B5EF4-FFF2-40B4-BE49-F238E27FC236}">
                <a16:creationId xmlns:a16="http://schemas.microsoft.com/office/drawing/2014/main" id="{DA305E8B-D60E-468E-851B-8A53FC723084}"/>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Espèces, virement, Mobile Money ou chèque avec référence du paiement.</a:t>
            </a:r>
          </a:p>
        </p:txBody>
      </p:sp>
      <p:sp>
        <p:nvSpPr>
          <p:cNvPr id="6" name="">
            <a:extLst xmlns:a="http://schemas.openxmlformats.org/drawingml/2006/main">
              <a:ext uri="{FF2B5EF4-FFF2-40B4-BE49-F238E27FC236}">
                <a16:creationId xmlns:a16="http://schemas.microsoft.com/office/drawing/2014/main" id="{BBA33AD2-EB6E-4266-BC41-29016349CF91}"/>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Prépaiement</a:t>
            </a:r>
          </a:p>
        </p:txBody>
      </p:sp>
      <p:sp>
        <p:nvSpPr>
          <p:cNvPr id="7" name="">
            <a:extLst xmlns:a="http://schemas.openxmlformats.org/drawingml/2006/main">
              <a:ext uri="{FF2B5EF4-FFF2-40B4-BE49-F238E27FC236}">
                <a16:creationId xmlns:a16="http://schemas.microsoft.com/office/drawing/2014/main" id="{7FF9EE46-A7B5-44E5-A8E7-276532D270FB}"/>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Mensuel, trimestriel avec 2 % de remise, semestriel avec 5 %, annuel avec 10 %.</a:t>
            </a:r>
          </a:p>
        </p:txBody>
      </p:sp>
      <p:sp>
        <p:nvSpPr>
          <p:cNvPr id="8" name="">
            <a:extLst xmlns:a="http://schemas.openxmlformats.org/drawingml/2006/main">
              <a:ext uri="{FF2B5EF4-FFF2-40B4-BE49-F238E27FC236}">
                <a16:creationId xmlns:a16="http://schemas.microsoft.com/office/drawing/2014/main" id="{41328DF3-90DF-4E23-8507-0E535C2987FC}"/>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Recouvrement</a:t>
            </a:r>
          </a:p>
        </p:txBody>
      </p:sp>
      <p:sp>
        <p:nvSpPr>
          <p:cNvPr id="9" name="">
            <a:extLst xmlns:a="http://schemas.openxmlformats.org/drawingml/2006/main">
              <a:ext uri="{FF2B5EF4-FFF2-40B4-BE49-F238E27FC236}">
                <a16:creationId xmlns:a16="http://schemas.microsoft.com/office/drawing/2014/main" id="{CA839075-5B06-4A97-97EF-30EBD14CA52B}"/>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Impayés filtrables et classement par solde. Suivi des retards et lettres de convocation.</a:t>
            </a:r>
          </a:p>
        </p:txBody>
      </p:sp>
      <p:sp>
        <p:nvSpPr>
          <p:cNvPr id="10" name="">
            <a:extLst xmlns:a="http://schemas.openxmlformats.org/drawingml/2006/main">
              <a:ext uri="{FF2B5EF4-FFF2-40B4-BE49-F238E27FC236}">
                <a16:creationId xmlns:a16="http://schemas.microsoft.com/office/drawing/2014/main" id="{4A0C0DBC-B52C-4EE5-981E-2C5B1FBAD530}"/>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Communication</a:t>
            </a:r>
          </a:p>
        </p:txBody>
      </p:sp>
      <p:sp>
        <p:nvSpPr>
          <p:cNvPr id="11" name="">
            <a:extLst xmlns:a="http://schemas.openxmlformats.org/drawingml/2006/main">
              <a:ext uri="{FF2B5EF4-FFF2-40B4-BE49-F238E27FC236}">
                <a16:creationId xmlns:a16="http://schemas.microsoft.com/office/drawing/2014/main" id="{C32ACBDF-D119-442B-8E40-6A7C74529F10}"/>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Alertes SMS via un fournisseur configuré, avec suivi de l’envoi et de la livraison.</a:t>
            </a:r>
          </a:p>
        </p:txBody>
      </p:sp>
    </p:spTree>
    <p:extLst>
      <p:ext uri="{BB962C8B-B14F-4D97-AF65-F5344CB8AC3E}">
        <p14:creationId xmlns:p14="http://schemas.microsoft.com/office/powerpoint/2010/main" val="178234316"/>
      </p:ext>
    </p:extLst>
  </p:cSld>
</p:sld>
</file>

<file path=ppt/slides/slide8.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9AFCAFC-7D62-4F75-A207-165C4810FA52}"/>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Comptabilité liée aux opérations scolaires</a:t>
            </a:r>
          </a:p>
        </p:txBody>
      </p:sp>
      <p:sp>
        <p:nvSpPr>
          <p:cNvPr id="2" name="">
            <a:extLst xmlns:a="http://schemas.openxmlformats.org/drawingml/2006/main">
              <a:ext uri="{FF2B5EF4-FFF2-40B4-BE49-F238E27FC236}">
                <a16:creationId xmlns:a16="http://schemas.microsoft.com/office/drawing/2014/main" id="{1846C876-F925-42C6-96BB-9042A84B4E2E}"/>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0577CA51-04A0-4643-824A-A27A980AC4CA}"/>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08</a:t>
            </a:r>
          </a:p>
        </p:txBody>
      </p:sp>
      <p:sp>
        <p:nvSpPr>
          <p:cNvPr id="4" name="">
            <a:extLst xmlns:a="http://schemas.openxmlformats.org/drawingml/2006/main">
              <a:ext uri="{FF2B5EF4-FFF2-40B4-BE49-F238E27FC236}">
                <a16:creationId xmlns:a16="http://schemas.microsoft.com/office/drawing/2014/main" id="{6937B4E0-1CF3-4BAC-9CC2-20C5A527C26D}"/>
              </a:ext>
            </a:extLst>
          </p:cNvPr>
          <p:cNvSpPr>
            <a:spLocks xmlns:a="http://schemas.openxmlformats.org/drawingml/2006/main" noGrp="1"/>
          </p:cNvSpPr>
          <p:nvPr/>
        </p:nvSpPr>
        <p:spPr>
          <a:xfrm xmlns:a="http://schemas.openxmlformats.org/drawingml/2006/main">
            <a:off x="685800" y="1743075"/>
            <a:ext cx="10820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46873"/>
                </a:solidFill>
                <a:latin typeface="DejaVu Sans"/>
                <a:ea typeface="DejaVu Sans"/>
                <a:cs typeface="DejaVu Sans"/>
              </a:defRPr>
            </a:defPPr>
          </a:lstStyle>
          <a:p xmlns:a="http://schemas.openxmlformats.org/drawingml/2006/main">
            <a:pPr>
              <a:defRPr sz="2100" b="0">
                <a:solidFill>
                  <a:srgbClr val="546873"/>
                </a:solidFill>
                <a:latin typeface="DejaVu Sans"/>
                <a:ea typeface="DejaVu Sans"/>
                <a:cs typeface="DejaVu Sans"/>
              </a:defRPr>
            </a:pPr>
            <a:r>
              <a:rPr sz="2100" b="0">
                <a:solidFill>
                  <a:srgbClr val="546873"/>
                </a:solidFill>
                <a:latin typeface="DejaVu Sans"/>
                <a:ea typeface="DejaVu Sans"/>
                <a:cs typeface="DejaVu Sans"/>
              </a:rPr>
              <a:t>Les inscriptions et les règlements alimentent les journaux</a:t>
            </a:r>
          </a:p>
        </p:txBody>
      </p:sp>
      <p:graphicFrame>
        <p:nvGraphicFramePr>
          <p:cNvPr id="5" name="">
            <a:extLst xmlns:a="http://schemas.openxmlformats.org/drawingml/2006/main">
              <a:ext uri="{FF2B5EF4-FFF2-40B4-BE49-F238E27FC236}">
                <a16:creationId xmlns:a16="http://schemas.microsoft.com/office/drawing/2014/main" id="{52D1CB89-AB39-49EC-B615-7D30B19D6713}"/>
              </a:ext>
            </a:extLst>
          </p:cNvPr>
          <p:cNvGraphicFramePr/>
          <p:nvPr/>
        </p:nvGraphicFramePr>
        <p:xfrm>
          <a:off xmlns:a="http://schemas.openxmlformats.org/drawingml/2006/main" x="685800" y="2552700"/>
          <a:ext xmlns:a="http://schemas.openxmlformats.org/drawingml/2006/main" cx="10820400" cy="2543175"/>
        </p:xfrm>
        <a:graphic xmlns:a="http://schemas.openxmlformats.org/drawingml/2006/main">
          <a:graphicData uri="http://schemas.openxmlformats.org/drawingml/2006/table">
            <a:tbl>
              <a:tblPr/>
              <a:tblGrid>
                <a:gridCol w="5219700"/>
                <a:gridCol w="2800350"/>
                <a:gridCol w="2800350"/>
              </a:tblGrid>
              <a:tr h="635794">
                <a:tc>
                  <a:txBody>
                    <a:bodyPr/>
                    <a:lstStyle/>
                    <a:p>
                      <a:r>
                        <a:rPr sz="1725" b="1">
                          <a:solidFill>
                            <a:srgbClr val="FFFFFF"/>
                          </a:solidFill>
                          <a:latin typeface="DejaVu Sans"/>
                          <a:ea typeface="DejaVu Sans"/>
                          <a:cs typeface="DejaVu Sans"/>
                        </a:rPr>
                        <a:t>Opération</a:t>
                      </a:r>
                    </a:p>
                  </a:txBody>
                  <a:tcPr marL="91440" marR="91440" marT="45720" marB="45720">
                    <a:solidFill>
                      <a:srgbClr val="176F61"/>
                    </a:solidFill>
                  </a:tcPr>
                </a:tc>
                <a:tc>
                  <a:txBody>
                    <a:bodyPr/>
                    <a:lstStyle/>
                    <a:p>
                      <a:r>
                        <a:rPr sz="1725" b="1">
                          <a:solidFill>
                            <a:srgbClr val="FFFFFF"/>
                          </a:solidFill>
                          <a:latin typeface="DejaVu Sans"/>
                          <a:ea typeface="DejaVu Sans"/>
                          <a:cs typeface="DejaVu Sans"/>
                        </a:rPr>
                        <a:t>Débit</a:t>
                      </a:r>
                    </a:p>
                  </a:txBody>
                  <a:tcPr marL="91440" marR="91440" marT="45720" marB="45720">
                    <a:solidFill>
                      <a:srgbClr val="176F61"/>
                    </a:solidFill>
                  </a:tcPr>
                </a:tc>
                <a:tc>
                  <a:txBody>
                    <a:bodyPr/>
                    <a:lstStyle/>
                    <a:p>
                      <a:r>
                        <a:rPr sz="1725" b="1">
                          <a:solidFill>
                            <a:srgbClr val="FFFFFF"/>
                          </a:solidFill>
                          <a:latin typeface="DejaVu Sans"/>
                          <a:ea typeface="DejaVu Sans"/>
                          <a:cs typeface="DejaVu Sans"/>
                        </a:rPr>
                        <a:t>Crédit</a:t>
                      </a:r>
                    </a:p>
                  </a:txBody>
                  <a:tcPr marL="91440" marR="91440" marT="45720" marB="45720">
                    <a:solidFill>
                      <a:srgbClr val="176F61"/>
                    </a:solidFill>
                  </a:tcPr>
                </a:tc>
              </a:tr>
              <a:tr h="635794">
                <a:tc>
                  <a:txBody>
                    <a:bodyPr/>
                    <a:lstStyle/>
                    <a:p>
                      <a:r>
                        <a:rPr sz="1725" b="0">
                          <a:solidFill>
                            <a:srgbClr val="20313F"/>
                          </a:solidFill>
                          <a:latin typeface="DejaVu Sans"/>
                          <a:ea typeface="DejaVu Sans"/>
                          <a:cs typeface="DejaVu Sans"/>
                        </a:rPr>
                        <a:t>Inscription ou réinscription</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4111 Client</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7061 Scolarité</a:t>
                      </a:r>
                    </a:p>
                  </a:txBody>
                  <a:tcPr marL="91440" marR="91440" marT="45720" marB="45720">
                    <a:solidFill>
                      <a:srgbClr val="FFFFFF"/>
                    </a:solidFill>
                  </a:tcPr>
                </a:tc>
              </a:tr>
              <a:tr h="635794">
                <a:tc>
                  <a:txBody>
                    <a:bodyPr/>
                    <a:lstStyle/>
                    <a:p>
                      <a:r>
                        <a:rPr sz="1725" b="0">
                          <a:solidFill>
                            <a:srgbClr val="20313F"/>
                          </a:solidFill>
                          <a:latin typeface="DejaVu Sans"/>
                          <a:ea typeface="DejaVu Sans"/>
                          <a:cs typeface="DejaVu Sans"/>
                        </a:rPr>
                        <a:t>Encaissement de scolarité</a:t>
                      </a:r>
                    </a:p>
                  </a:txBody>
                  <a:tcPr marL="91440" marR="91440" marT="45720" marB="45720">
                    <a:solidFill>
                      <a:srgbClr val="F6F8F5"/>
                    </a:solidFill>
                  </a:tcPr>
                </a:tc>
                <a:tc>
                  <a:txBody>
                    <a:bodyPr/>
                    <a:lstStyle/>
                    <a:p>
                      <a:r>
                        <a:rPr sz="1725" b="0">
                          <a:solidFill>
                            <a:srgbClr val="20313F"/>
                          </a:solidFill>
                          <a:latin typeface="DejaVu Sans"/>
                          <a:ea typeface="DejaVu Sans"/>
                          <a:cs typeface="DejaVu Sans"/>
                        </a:rPr>
                        <a:t>Trésorerie</a:t>
                      </a:r>
                    </a:p>
                  </a:txBody>
                  <a:tcPr marL="91440" marR="91440" marT="45720" marB="45720">
                    <a:solidFill>
                      <a:srgbClr val="F6F8F5"/>
                    </a:solidFill>
                  </a:tcPr>
                </a:tc>
                <a:tc>
                  <a:txBody>
                    <a:bodyPr/>
                    <a:lstStyle/>
                    <a:p>
                      <a:r>
                        <a:rPr sz="1725" b="0">
                          <a:solidFill>
                            <a:srgbClr val="20313F"/>
                          </a:solidFill>
                          <a:latin typeface="DejaVu Sans"/>
                          <a:ea typeface="DejaVu Sans"/>
                          <a:cs typeface="DejaVu Sans"/>
                        </a:rPr>
                        <a:t>4111 Client</a:t>
                      </a:r>
                    </a:p>
                  </a:txBody>
                  <a:tcPr marL="91440" marR="91440" marT="45720" marB="45720">
                    <a:solidFill>
                      <a:srgbClr val="F6F8F5"/>
                    </a:solidFill>
                  </a:tcPr>
                </a:tc>
              </a:tr>
              <a:tr h="635794">
                <a:tc>
                  <a:txBody>
                    <a:bodyPr/>
                    <a:lstStyle/>
                    <a:p>
                      <a:r>
                        <a:rPr sz="1725" b="0">
                          <a:solidFill>
                            <a:srgbClr val="20313F"/>
                          </a:solidFill>
                          <a:latin typeface="DejaVu Sans"/>
                          <a:ea typeface="DejaVu Sans"/>
                          <a:cs typeface="DejaVu Sans"/>
                        </a:rPr>
                        <a:t>Virement en deux écritures</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5850, puis destination</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Source, puis 5850</a:t>
                      </a:r>
                    </a:p>
                  </a:txBody>
                  <a:tcPr marL="91440" marR="91440" marT="45720" marB="45720">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2A897A54-098C-40D9-BF42-5B8B0564F6A2}"/>
              </a:ext>
            </a:extLst>
          </p:cNvPr>
          <p:cNvSpPr>
            <a:spLocks xmlns:a="http://schemas.openxmlformats.org/drawingml/2006/main" noGrp="1"/>
          </p:cNvSpPr>
          <p:nvPr/>
        </p:nvSpPr>
        <p:spPr>
          <a:xfrm xmlns:a="http://schemas.openxmlformats.org/drawingml/2006/main">
            <a:off x="685800" y="5476875"/>
            <a:ext cx="10572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20313F"/>
                </a:solidFill>
                <a:latin typeface="DejaVu Sans"/>
                <a:ea typeface="DejaVu Sans"/>
                <a:cs typeface="DejaVu Sans"/>
              </a:defRPr>
            </a:defPPr>
          </a:lstStyle>
          <a:p xmlns:a="http://schemas.openxmlformats.org/drawingml/2006/main">
            <a:pPr>
              <a:defRPr sz="2175" b="1">
                <a:solidFill>
                  <a:srgbClr val="20313F"/>
                </a:solidFill>
                <a:latin typeface="DejaVu Sans"/>
                <a:ea typeface="DejaVu Sans"/>
                <a:cs typeface="DejaVu Sans"/>
              </a:defRPr>
            </a:pPr>
            <a:r>
              <a:rPr sz="2175" b="1">
                <a:solidFill>
                  <a:srgbClr val="20313F"/>
                </a:solidFill>
                <a:latin typeface="DejaVu Sans"/>
                <a:ea typeface="DejaVu Sans"/>
                <a:cs typeface="DejaVu Sans"/>
              </a:rPr>
              <a:t>Journaux, balance générale et grand livre</a:t>
            </a:r>
          </a:p>
        </p:txBody>
      </p:sp>
      <p:sp>
        <p:nvSpPr>
          <p:cNvPr id="7" name="">
            <a:extLst xmlns:a="http://schemas.openxmlformats.org/drawingml/2006/main">
              <a:ext uri="{FF2B5EF4-FFF2-40B4-BE49-F238E27FC236}">
                <a16:creationId xmlns:a16="http://schemas.microsoft.com/office/drawing/2014/main" id="{86EDE854-809B-4B30-A42C-5DA3811F71DA}"/>
              </a:ext>
            </a:extLst>
          </p:cNvPr>
          <p:cNvSpPr>
            <a:spLocks xmlns:a="http://schemas.openxmlformats.org/drawingml/2006/main" noGrp="1"/>
          </p:cNvSpPr>
          <p:nvPr/>
        </p:nvSpPr>
        <p:spPr>
          <a:xfrm xmlns:a="http://schemas.openxmlformats.org/drawingml/2006/main">
            <a:off x="685800" y="5915025"/>
            <a:ext cx="1057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46873"/>
                </a:solidFill>
                <a:latin typeface="DejaVu Sans"/>
                <a:ea typeface="DejaVu Sans"/>
                <a:cs typeface="DejaVu Sans"/>
              </a:defRPr>
            </a:defPPr>
          </a:lstStyle>
          <a:p xmlns:a="http://schemas.openxmlformats.org/drawingml/2006/main">
            <a:pPr>
              <a:defRPr sz="1800" b="0">
                <a:solidFill>
                  <a:srgbClr val="546873"/>
                </a:solidFill>
                <a:latin typeface="DejaVu Sans"/>
                <a:ea typeface="DejaVu Sans"/>
                <a:cs typeface="DejaVu Sans"/>
              </a:defRPr>
            </a:pPr>
            <a:r>
              <a:rPr sz="1800" b="0">
                <a:solidFill>
                  <a:srgbClr val="546873"/>
                </a:solidFill>
                <a:latin typeface="DejaVu Sans"/>
                <a:ea typeface="DejaVu Sans"/>
                <a:cs typeface="DejaVu Sans"/>
              </a:rPr>
              <a:t>États financiers selon le système minimal de trésorerie OHADA.</a:t>
            </a:r>
          </a:p>
        </p:txBody>
      </p:sp>
    </p:spTree>
    <p:extLst>
      <p:ext uri="{BB962C8B-B14F-4D97-AF65-F5344CB8AC3E}">
        <p14:creationId xmlns:p14="http://schemas.microsoft.com/office/powerpoint/2010/main" val="631946877"/>
      </p:ext>
    </p:extLst>
  </p:cSld>
</p:sld>
</file>

<file path=ppt/slides/slide9.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B207F8E-CA75-4992-B1C6-555CA6570186}"/>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Achats, trésorerie et immobilisations</a:t>
            </a:r>
          </a:p>
        </p:txBody>
      </p:sp>
      <p:sp>
        <p:nvSpPr>
          <p:cNvPr id="2" name="">
            <a:extLst xmlns:a="http://schemas.openxmlformats.org/drawingml/2006/main">
              <a:ext uri="{FF2B5EF4-FFF2-40B4-BE49-F238E27FC236}">
                <a16:creationId xmlns:a16="http://schemas.microsoft.com/office/drawing/2014/main" id="{BE6DE743-B0B2-41A1-9C9A-1ED47F9F1226}"/>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A81F105F-3724-4833-B14F-1A6A80BE982E}"/>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09</a:t>
            </a:r>
          </a:p>
        </p:txBody>
      </p:sp>
      <p:sp>
        <p:nvSpPr>
          <p:cNvPr id="4" name="">
            <a:extLst xmlns:a="http://schemas.openxmlformats.org/drawingml/2006/main">
              <a:ext uri="{FF2B5EF4-FFF2-40B4-BE49-F238E27FC236}">
                <a16:creationId xmlns:a16="http://schemas.microsoft.com/office/drawing/2014/main" id="{05193A71-275C-4316-BCAD-6C3D85F5C56D}"/>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Validation des achats</a:t>
            </a:r>
          </a:p>
        </p:txBody>
      </p:sp>
      <p:sp>
        <p:nvSpPr>
          <p:cNvPr id="5" name="">
            <a:extLst xmlns:a="http://schemas.openxmlformats.org/drawingml/2006/main">
              <a:ext uri="{FF2B5EF4-FFF2-40B4-BE49-F238E27FC236}">
                <a16:creationId xmlns:a16="http://schemas.microsoft.com/office/drawing/2014/main" id="{EFC07446-3010-4866-BAA6-CFE42CE3981E}"/>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Demande, validation de la commande puis autorisation des fonds avant le règlement.</a:t>
            </a:r>
          </a:p>
        </p:txBody>
      </p:sp>
      <p:sp>
        <p:nvSpPr>
          <p:cNvPr id="6" name="">
            <a:extLst xmlns:a="http://schemas.openxmlformats.org/drawingml/2006/main">
              <a:ext uri="{FF2B5EF4-FFF2-40B4-BE49-F238E27FC236}">
                <a16:creationId xmlns:a16="http://schemas.microsoft.com/office/drawing/2014/main" id="{E35DCA42-A2D0-4E13-952E-AC0FBC2C4691}"/>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Trésorerie</a:t>
            </a:r>
          </a:p>
        </p:txBody>
      </p:sp>
      <p:sp>
        <p:nvSpPr>
          <p:cNvPr id="7" name="">
            <a:extLst xmlns:a="http://schemas.openxmlformats.org/drawingml/2006/main">
              <a:ext uri="{FF2B5EF4-FFF2-40B4-BE49-F238E27FC236}">
                <a16:creationId xmlns:a16="http://schemas.microsoft.com/office/drawing/2014/main" id="{B36A156A-F70B-42F7-B7DB-2F77686D861C}"/>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Virements internes via 5850 et contrôle du solde du compte de départ.</a:t>
            </a:r>
          </a:p>
        </p:txBody>
      </p:sp>
      <p:sp>
        <p:nvSpPr>
          <p:cNvPr id="8" name="">
            <a:extLst xmlns:a="http://schemas.openxmlformats.org/drawingml/2006/main">
              <a:ext uri="{FF2B5EF4-FFF2-40B4-BE49-F238E27FC236}">
                <a16:creationId xmlns:a16="http://schemas.microsoft.com/office/drawing/2014/main" id="{F09C136F-4CB7-4A43-9521-B928C12CDE42}"/>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Immobilisations</a:t>
            </a:r>
          </a:p>
        </p:txBody>
      </p:sp>
      <p:sp>
        <p:nvSpPr>
          <p:cNvPr id="9" name="">
            <a:extLst xmlns:a="http://schemas.openxmlformats.org/drawingml/2006/main">
              <a:ext uri="{FF2B5EF4-FFF2-40B4-BE49-F238E27FC236}">
                <a16:creationId xmlns:a16="http://schemas.microsoft.com/office/drawing/2014/main" id="{2CE7A9B3-777D-4792-A696-E722CA49D6F5}"/>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Registre des biens, durée en années ou mois, prorata et comptes de comptabilisation.</a:t>
            </a:r>
          </a:p>
        </p:txBody>
      </p:sp>
      <p:sp>
        <p:nvSpPr>
          <p:cNvPr id="10" name="">
            <a:extLst xmlns:a="http://schemas.openxmlformats.org/drawingml/2006/main">
              <a:ext uri="{FF2B5EF4-FFF2-40B4-BE49-F238E27FC236}">
                <a16:creationId xmlns:a16="http://schemas.microsoft.com/office/drawing/2014/main" id="{253964B7-AD9E-4DBF-9247-4F1C47405581}"/>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Amortissements</a:t>
            </a:r>
          </a:p>
        </p:txBody>
      </p:sp>
      <p:sp>
        <p:nvSpPr>
          <p:cNvPr id="11" name="">
            <a:extLst xmlns:a="http://schemas.openxmlformats.org/drawingml/2006/main">
              <a:ext uri="{FF2B5EF4-FFF2-40B4-BE49-F238E27FC236}">
                <a16:creationId xmlns:a16="http://schemas.microsoft.com/office/drawing/2014/main" id="{D27AFA8D-6510-4C8B-A908-4CA99228465C}"/>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Calcul en brouillon, aperçu du plan puis validation par une personne habilitée.</a:t>
            </a:r>
          </a:p>
        </p:txBody>
      </p:sp>
    </p:spTree>
    <p:extLst>
      <p:ext uri="{BB962C8B-B14F-4D97-AF65-F5344CB8AC3E}">
        <p14:creationId xmlns:p14="http://schemas.microsoft.com/office/powerpoint/2010/main" val="1820790150"/>
      </p:ext>
    </p:extLst>
  </p:cSld>
</p:sld>
</file>

<file path=ppt/slides/slide10.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F498C8F-8BF8-4639-9031-322F5490CE13}"/>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Ressources humaines et paie</a:t>
            </a:r>
          </a:p>
        </p:txBody>
      </p:sp>
      <p:sp>
        <p:nvSpPr>
          <p:cNvPr id="2" name="">
            <a:extLst xmlns:a="http://schemas.openxmlformats.org/drawingml/2006/main">
              <a:ext uri="{FF2B5EF4-FFF2-40B4-BE49-F238E27FC236}">
                <a16:creationId xmlns:a16="http://schemas.microsoft.com/office/drawing/2014/main" id="{19D2287F-8B5E-4488-A182-07FD35C3A5D8}"/>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7B7407F8-3A2F-4744-B981-A69CBD406AC7}"/>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10</a:t>
            </a:r>
          </a:p>
        </p:txBody>
      </p:sp>
      <p:sp>
        <p:nvSpPr>
          <p:cNvPr id="4" name="">
            <a:extLst xmlns:a="http://schemas.openxmlformats.org/drawingml/2006/main">
              <a:ext uri="{FF2B5EF4-FFF2-40B4-BE49-F238E27FC236}">
                <a16:creationId xmlns:a16="http://schemas.microsoft.com/office/drawing/2014/main" id="{3D6902D1-0A6F-4DA6-A8B8-35BA3C6F7CF8}"/>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Personnel et contrats</a:t>
            </a:r>
          </a:p>
        </p:txBody>
      </p:sp>
      <p:sp>
        <p:nvSpPr>
          <p:cNvPr id="5" name="">
            <a:extLst xmlns:a="http://schemas.openxmlformats.org/drawingml/2006/main">
              <a:ext uri="{FF2B5EF4-FFF2-40B4-BE49-F238E27FC236}">
                <a16:creationId xmlns:a16="http://schemas.microsoft.com/office/drawing/2014/main" id="{E2F64210-7173-44C2-B5E0-A77DBB810645}"/>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Liste des employés, propositions de contrat et suivi du cycle contractuel.</a:t>
            </a:r>
          </a:p>
        </p:txBody>
      </p:sp>
      <p:sp>
        <p:nvSpPr>
          <p:cNvPr id="6" name="">
            <a:extLst xmlns:a="http://schemas.openxmlformats.org/drawingml/2006/main">
              <a:ext uri="{FF2B5EF4-FFF2-40B4-BE49-F238E27FC236}">
                <a16:creationId xmlns:a16="http://schemas.microsoft.com/office/drawing/2014/main" id="{9EDF8BDA-AB68-49BC-9D99-C1660C5407D6}"/>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Rémunération</a:t>
            </a:r>
          </a:p>
        </p:txBody>
      </p:sp>
      <p:sp>
        <p:nvSpPr>
          <p:cNvPr id="7" name="">
            <a:extLst xmlns:a="http://schemas.openxmlformats.org/drawingml/2006/main">
              <a:ext uri="{FF2B5EF4-FFF2-40B4-BE49-F238E27FC236}">
                <a16:creationId xmlns:a16="http://schemas.microsoft.com/office/drawing/2014/main" id="{202F4F23-A545-409F-876F-F07E7CA6A2F8}"/>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Salaire mensuel ou heures réellement effectuées selon la classe et la matière.</a:t>
            </a:r>
          </a:p>
        </p:txBody>
      </p:sp>
      <p:sp>
        <p:nvSpPr>
          <p:cNvPr id="8" name="">
            <a:extLst xmlns:a="http://schemas.openxmlformats.org/drawingml/2006/main">
              <a:ext uri="{FF2B5EF4-FFF2-40B4-BE49-F238E27FC236}">
                <a16:creationId xmlns:a16="http://schemas.microsoft.com/office/drawing/2014/main" id="{3D98E218-C3CE-4089-AEFC-742404E02A8F}"/>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Calcul de la paie</a:t>
            </a:r>
          </a:p>
        </p:txBody>
      </p:sp>
      <p:sp>
        <p:nvSpPr>
          <p:cNvPr id="9" name="">
            <a:extLst xmlns:a="http://schemas.openxmlformats.org/drawingml/2006/main">
              <a:ext uri="{FF2B5EF4-FFF2-40B4-BE49-F238E27FC236}">
                <a16:creationId xmlns:a16="http://schemas.microsoft.com/office/drawing/2014/main" id="{D09350CA-5019-44C9-B093-BAA856735D0F}"/>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Primes, cotisations, retenues et congés selon les paramètres de l’établissement.</a:t>
            </a:r>
          </a:p>
        </p:txBody>
      </p:sp>
      <p:sp>
        <p:nvSpPr>
          <p:cNvPr id="10" name="">
            <a:extLst xmlns:a="http://schemas.openxmlformats.org/drawingml/2006/main">
              <a:ext uri="{FF2B5EF4-FFF2-40B4-BE49-F238E27FC236}">
                <a16:creationId xmlns:a16="http://schemas.microsoft.com/office/drawing/2014/main" id="{14EF0019-9C68-461E-B27F-7F790DE9588D}"/>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Avances en tranches</a:t>
            </a:r>
          </a:p>
        </p:txBody>
      </p:sp>
      <p:sp>
        <p:nvSpPr>
          <p:cNvPr id="11" name="">
            <a:extLst xmlns:a="http://schemas.openxmlformats.org/drawingml/2006/main">
              <a:ext uri="{FF2B5EF4-FFF2-40B4-BE49-F238E27FC236}">
                <a16:creationId xmlns:a16="http://schemas.microsoft.com/office/drawing/2014/main" id="{FD40C965-25F1-435E-A3DF-F4211DBE8127}"/>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Montants et mois personnalisables, déduction des échéances et report du reliquat.</a:t>
            </a:r>
          </a:p>
        </p:txBody>
      </p:sp>
    </p:spTree>
    <p:extLst>
      <p:ext uri="{BB962C8B-B14F-4D97-AF65-F5344CB8AC3E}">
        <p14:creationId xmlns:p14="http://schemas.microsoft.com/office/powerpoint/2010/main" val="213484939"/>
      </p:ext>
    </p:extLst>
  </p:cSld>
</p:sld>
</file>

<file path=ppt/slides/slide11.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A247E46-0016-47A7-B796-92F42EC8FC41}"/>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Accès, autorisations et traçabilité</a:t>
            </a:r>
          </a:p>
        </p:txBody>
      </p:sp>
      <p:sp>
        <p:nvSpPr>
          <p:cNvPr id="2" name="">
            <a:extLst xmlns:a="http://schemas.openxmlformats.org/drawingml/2006/main">
              <a:ext uri="{FF2B5EF4-FFF2-40B4-BE49-F238E27FC236}">
                <a16:creationId xmlns:a16="http://schemas.microsoft.com/office/drawing/2014/main" id="{D9586F7C-1358-43D0-A45C-B6AC1ACE3F0D}"/>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FBBA1868-6903-49A4-B99D-F4C85EB867F6}"/>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11</a:t>
            </a:r>
          </a:p>
        </p:txBody>
      </p:sp>
      <p:sp>
        <p:nvSpPr>
          <p:cNvPr id="4" name="">
            <a:extLst xmlns:a="http://schemas.openxmlformats.org/drawingml/2006/main">
              <a:ext uri="{FF2B5EF4-FFF2-40B4-BE49-F238E27FC236}">
                <a16:creationId xmlns:a16="http://schemas.microsoft.com/office/drawing/2014/main" id="{6E204833-F8E5-446C-9A97-6E10604377E7}"/>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Connexion</a:t>
            </a:r>
          </a:p>
        </p:txBody>
      </p:sp>
      <p:sp>
        <p:nvSpPr>
          <p:cNvPr id="5" name="">
            <a:extLst xmlns:a="http://schemas.openxmlformats.org/drawingml/2006/main">
              <a:ext uri="{FF2B5EF4-FFF2-40B4-BE49-F238E27FC236}">
                <a16:creationId xmlns:a16="http://schemas.microsoft.com/office/drawing/2014/main" id="{D2A97D42-B698-4156-B957-9CFDCCF29A13}"/>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Adresse e-mail et mot de passe, récupération du mot de passe et validation des nouveaux comptes.</a:t>
            </a:r>
          </a:p>
        </p:txBody>
      </p:sp>
      <p:sp>
        <p:nvSpPr>
          <p:cNvPr id="6" name="">
            <a:extLst xmlns:a="http://schemas.openxmlformats.org/drawingml/2006/main">
              <a:ext uri="{FF2B5EF4-FFF2-40B4-BE49-F238E27FC236}">
                <a16:creationId xmlns:a16="http://schemas.microsoft.com/office/drawing/2014/main" id="{45DD2695-77E7-4F0C-A915-537C7E38E4E0}"/>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Droits par utilisateur</a:t>
            </a:r>
          </a:p>
        </p:txBody>
      </p:sp>
      <p:sp>
        <p:nvSpPr>
          <p:cNvPr id="7" name="">
            <a:extLst xmlns:a="http://schemas.openxmlformats.org/drawingml/2006/main">
              <a:ext uri="{FF2B5EF4-FFF2-40B4-BE49-F238E27FC236}">
                <a16:creationId xmlns:a16="http://schemas.microsoft.com/office/drawing/2014/main" id="{0C65A03E-32D0-42FF-A3A9-E6024AE9EFB9}"/>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Modules accessibles et droits de lecture ou modification, y compris pour l’administrateur.</a:t>
            </a:r>
          </a:p>
        </p:txBody>
      </p:sp>
      <p:sp>
        <p:nvSpPr>
          <p:cNvPr id="8" name="">
            <a:extLst xmlns:a="http://schemas.openxmlformats.org/drawingml/2006/main">
              <a:ext uri="{FF2B5EF4-FFF2-40B4-BE49-F238E27FC236}">
                <a16:creationId xmlns:a16="http://schemas.microsoft.com/office/drawing/2014/main" id="{051DBAD0-9C7A-4F71-97D6-AAB922FF79E2}"/>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Périmètre des données</a:t>
            </a:r>
          </a:p>
        </p:txBody>
      </p:sp>
      <p:sp>
        <p:nvSpPr>
          <p:cNvPr id="9" name="">
            <a:extLst xmlns:a="http://schemas.openxmlformats.org/drawingml/2006/main">
              <a:ext uri="{FF2B5EF4-FFF2-40B4-BE49-F238E27FC236}">
                <a16:creationId xmlns:a16="http://schemas.microsoft.com/office/drawing/2014/main" id="{8C4E98C5-7136-44F6-85AE-2D5FC2134AD5}"/>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École et niveaux autorisés pour limiter la consultation aux informations nécessaires.</a:t>
            </a:r>
          </a:p>
        </p:txBody>
      </p:sp>
      <p:sp>
        <p:nvSpPr>
          <p:cNvPr id="10" name="">
            <a:extLst xmlns:a="http://schemas.openxmlformats.org/drawingml/2006/main">
              <a:ext uri="{FF2B5EF4-FFF2-40B4-BE49-F238E27FC236}">
                <a16:creationId xmlns:a16="http://schemas.microsoft.com/office/drawing/2014/main" id="{A2B08458-2246-4AD7-9C4E-2E471B7FA4A2}"/>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Historique et session</a:t>
            </a:r>
          </a:p>
        </p:txBody>
      </p:sp>
      <p:sp>
        <p:nvSpPr>
          <p:cNvPr id="11" name="">
            <a:extLst xmlns:a="http://schemas.openxmlformats.org/drawingml/2006/main">
              <a:ext uri="{FF2B5EF4-FFF2-40B4-BE49-F238E27FC236}">
                <a16:creationId xmlns:a16="http://schemas.microsoft.com/office/drawing/2014/main" id="{D9DB1CB1-B0C8-4F56-925D-5B3819039A86}"/>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Trace des interventions par utilisateur et déconnexion après 15 minutes d’inactivité.</a:t>
            </a:r>
          </a:p>
        </p:txBody>
      </p:sp>
    </p:spTree>
    <p:extLst>
      <p:ext uri="{BB962C8B-B14F-4D97-AF65-F5344CB8AC3E}">
        <p14:creationId xmlns:p14="http://schemas.microsoft.com/office/powerpoint/2010/main" val="461494775"/>
      </p:ext>
    </p:extLst>
  </p:cSld>
</p:sld>
</file>

<file path=ppt/slides/slide12.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40A2FF7B-48CF-40FB-8643-62DC624E351D}"/>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Documents aux couleurs de votre école</a:t>
            </a:r>
          </a:p>
        </p:txBody>
      </p:sp>
      <p:sp>
        <p:nvSpPr>
          <p:cNvPr id="2" name="">
            <a:extLst xmlns:a="http://schemas.openxmlformats.org/drawingml/2006/main">
              <a:ext uri="{FF2B5EF4-FFF2-40B4-BE49-F238E27FC236}">
                <a16:creationId xmlns:a16="http://schemas.microsoft.com/office/drawing/2014/main" id="{5F31D413-7821-4845-918C-07F34301FB29}"/>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B0D1D0B9-6F6E-4EB3-9495-CC2FDF664595}"/>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12</a:t>
            </a:r>
          </a:p>
        </p:txBody>
      </p:sp>
      <p:sp>
        <p:nvSpPr>
          <p:cNvPr id="4" name="">
            <a:extLst xmlns:a="http://schemas.openxmlformats.org/drawingml/2006/main">
              <a:ext uri="{FF2B5EF4-FFF2-40B4-BE49-F238E27FC236}">
                <a16:creationId xmlns:a16="http://schemas.microsoft.com/office/drawing/2014/main" id="{C2BCC1B4-EB89-4E85-BDEC-7A2C8CB417F3}"/>
              </a:ext>
            </a:extLst>
          </p:cNvPr>
          <p:cNvSpPr>
            <a:spLocks xmlns:a="http://schemas.openxmlformats.org/drawingml/2006/main" noGrp="1"/>
          </p:cNvSpPr>
          <p:nvPr/>
        </p:nvSpPr>
        <p:spPr>
          <a:xfrm xmlns:a="http://schemas.openxmlformats.org/drawingml/2006/main">
            <a:off x="685800" y="1771650"/>
            <a:ext cx="10820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546873"/>
                </a:solidFill>
                <a:latin typeface="DejaVu Sans"/>
                <a:ea typeface="DejaVu Sans"/>
                <a:cs typeface="DejaVu Sans"/>
              </a:defRPr>
            </a:defPPr>
          </a:lstStyle>
          <a:p xmlns:a="http://schemas.openxmlformats.org/drawingml/2006/main">
            <a:pPr>
              <a:defRPr sz="2325" b="0">
                <a:solidFill>
                  <a:srgbClr val="546873"/>
                </a:solidFill>
                <a:latin typeface="DejaVu Sans"/>
                <a:ea typeface="DejaVu Sans"/>
                <a:cs typeface="DejaVu Sans"/>
              </a:defRPr>
            </a:pPr>
            <a:r>
              <a:rPr sz="2325" b="0">
                <a:solidFill>
                  <a:srgbClr val="546873"/>
                </a:solidFill>
                <a:latin typeface="DejaVu Sans"/>
                <a:ea typeface="DejaVu Sans"/>
                <a:cs typeface="DejaVu Sans"/>
              </a:rPr>
              <a:t>Logo, en-tête et pied de page personnalisables</a:t>
            </a:r>
          </a:p>
        </p:txBody>
      </p:sp>
      <p:sp>
        <p:nvSpPr>
          <p:cNvPr id="5" name="">
            <a:extLst xmlns:a="http://schemas.openxmlformats.org/drawingml/2006/main">
              <a:ext uri="{FF2B5EF4-FFF2-40B4-BE49-F238E27FC236}">
                <a16:creationId xmlns:a16="http://schemas.microsoft.com/office/drawing/2014/main" id="{5D1378C8-2676-4C4C-A969-097B77A52147}"/>
              </a:ext>
            </a:extLst>
          </p:cNvPr>
          <p:cNvSpPr>
            <a:spLocks xmlns:a="http://schemas.openxmlformats.org/drawingml/2006/main" noGrp="1"/>
          </p:cNvSpPr>
          <p:nvPr/>
        </p:nvSpPr>
        <p:spPr>
          <a:xfrm xmlns:a="http://schemas.openxmlformats.org/drawingml/2006/main">
            <a:off x="685800" y="25336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Documents scolaires</a:t>
            </a:r>
          </a:p>
        </p:txBody>
      </p:sp>
      <p:sp>
        <p:nvSpPr>
          <p:cNvPr id="6" name="">
            <a:extLst xmlns:a="http://schemas.openxmlformats.org/drawingml/2006/main">
              <a:ext uri="{FF2B5EF4-FFF2-40B4-BE49-F238E27FC236}">
                <a16:creationId xmlns:a16="http://schemas.microsoft.com/office/drawing/2014/main" id="{1089F376-A2C0-4D70-9D20-A101B72E889B}"/>
              </a:ext>
            </a:extLst>
          </p:cNvPr>
          <p:cNvSpPr>
            <a:spLocks xmlns:a="http://schemas.openxmlformats.org/drawingml/2006/main" noGrp="1"/>
          </p:cNvSpPr>
          <p:nvPr/>
        </p:nvSpPr>
        <p:spPr>
          <a:xfrm xmlns:a="http://schemas.openxmlformats.org/drawingml/2006/main">
            <a:off x="4286250" y="25336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Bulletins, proclamation des résultats et badges groupés sur une page A4.</a:t>
            </a:r>
          </a:p>
        </p:txBody>
      </p:sp>
      <p:sp>
        <p:nvSpPr>
          <p:cNvPr id="7" name="">
            <a:extLst xmlns:a="http://schemas.openxmlformats.org/drawingml/2006/main">
              <a:ext uri="{FF2B5EF4-FFF2-40B4-BE49-F238E27FC236}">
                <a16:creationId xmlns:a16="http://schemas.microsoft.com/office/drawing/2014/main" id="{32348F57-2E4F-4DFE-A735-0B5BF3D46503}"/>
              </a:ext>
            </a:extLst>
          </p:cNvPr>
          <p:cNvSpPr>
            <a:spLocks xmlns:a="http://schemas.openxmlformats.org/drawingml/2006/main" noGrp="1"/>
          </p:cNvSpPr>
          <p:nvPr/>
        </p:nvSpPr>
        <p:spPr>
          <a:xfrm xmlns:a="http://schemas.openxmlformats.org/drawingml/2006/main">
            <a:off x="685800" y="35337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Documents financiers</a:t>
            </a:r>
          </a:p>
        </p:txBody>
      </p:sp>
      <p:sp>
        <p:nvSpPr>
          <p:cNvPr id="8" name="">
            <a:extLst xmlns:a="http://schemas.openxmlformats.org/drawingml/2006/main">
              <a:ext uri="{FF2B5EF4-FFF2-40B4-BE49-F238E27FC236}">
                <a16:creationId xmlns:a16="http://schemas.microsoft.com/office/drawing/2014/main" id="{CB996AE4-0143-482E-BD5A-7EC52C852295}"/>
              </a:ext>
            </a:extLst>
          </p:cNvPr>
          <p:cNvSpPr>
            <a:spLocks xmlns:a="http://schemas.openxmlformats.org/drawingml/2006/main" noGrp="1"/>
          </p:cNvSpPr>
          <p:nvPr/>
        </p:nvSpPr>
        <p:spPr>
          <a:xfrm xmlns:a="http://schemas.openxmlformats.org/drawingml/2006/main">
            <a:off x="4286250" y="35337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Reçus, factures d’abonnement, balance, grand livre et états de gestion.</a:t>
            </a:r>
          </a:p>
        </p:txBody>
      </p:sp>
      <p:sp>
        <p:nvSpPr>
          <p:cNvPr id="9" name="">
            <a:extLst xmlns:a="http://schemas.openxmlformats.org/drawingml/2006/main">
              <a:ext uri="{FF2B5EF4-FFF2-40B4-BE49-F238E27FC236}">
                <a16:creationId xmlns:a16="http://schemas.microsoft.com/office/drawing/2014/main" id="{6EC2F90A-7E68-4DBE-97DD-F2F677D0A808}"/>
              </a:ext>
            </a:extLst>
          </p:cNvPr>
          <p:cNvSpPr>
            <a:spLocks xmlns:a="http://schemas.openxmlformats.org/drawingml/2006/main" noGrp="1"/>
          </p:cNvSpPr>
          <p:nvPr/>
        </p:nvSpPr>
        <p:spPr>
          <a:xfrm xmlns:a="http://schemas.openxmlformats.org/drawingml/2006/main">
            <a:off x="685800" y="45339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Documents RH</a:t>
            </a:r>
          </a:p>
        </p:txBody>
      </p:sp>
      <p:sp>
        <p:nvSpPr>
          <p:cNvPr id="10" name="">
            <a:extLst xmlns:a="http://schemas.openxmlformats.org/drawingml/2006/main">
              <a:ext uri="{FF2B5EF4-FFF2-40B4-BE49-F238E27FC236}">
                <a16:creationId xmlns:a16="http://schemas.microsoft.com/office/drawing/2014/main" id="{2AE0B1BB-53BB-45E8-8D9E-192C319A280E}"/>
              </a:ext>
            </a:extLst>
          </p:cNvPr>
          <p:cNvSpPr>
            <a:spLocks xmlns:a="http://schemas.openxmlformats.org/drawingml/2006/main" noGrp="1"/>
          </p:cNvSpPr>
          <p:nvPr/>
        </p:nvSpPr>
        <p:spPr>
          <a:xfrm xmlns:a="http://schemas.openxmlformats.org/drawingml/2006/main">
            <a:off x="4286250" y="45339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Fiches de paie, bons de paiement et documents contractuels.</a:t>
            </a:r>
          </a:p>
        </p:txBody>
      </p:sp>
      <p:sp>
        <p:nvSpPr>
          <p:cNvPr id="11" name="">
            <a:extLst xmlns:a="http://schemas.openxmlformats.org/drawingml/2006/main">
              <a:ext uri="{FF2B5EF4-FFF2-40B4-BE49-F238E27FC236}">
                <a16:creationId xmlns:a16="http://schemas.microsoft.com/office/drawing/2014/main" id="{07994359-0CA1-4ED7-9279-E5F19905C807}"/>
              </a:ext>
            </a:extLst>
          </p:cNvPr>
          <p:cNvSpPr>
            <a:spLocks xmlns:a="http://schemas.openxmlformats.org/drawingml/2006/main" noGrp="1"/>
          </p:cNvSpPr>
          <p:nvPr/>
        </p:nvSpPr>
        <p:spPr>
          <a:xfrm xmlns:a="http://schemas.openxmlformats.org/drawingml/2006/main">
            <a:off x="685800" y="5715000"/>
            <a:ext cx="1057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176F61"/>
                </a:solidFill>
                <a:latin typeface="DejaVu Sans"/>
                <a:ea typeface="DejaVu Sans"/>
                <a:cs typeface="DejaVu Sans"/>
              </a:defRPr>
            </a:defPPr>
          </a:lstStyle>
          <a:p xmlns:a="http://schemas.openxmlformats.org/drawingml/2006/main">
            <a:pPr>
              <a:defRPr sz="1800" b="1">
                <a:solidFill>
                  <a:srgbClr val="176F61"/>
                </a:solidFill>
                <a:latin typeface="DejaVu Sans"/>
                <a:ea typeface="DejaVu Sans"/>
                <a:cs typeface="DejaVu Sans"/>
              </a:defRPr>
            </a:pPr>
            <a:r>
              <a:rPr sz="1800" b="1">
                <a:solidFill>
                  <a:srgbClr val="176F61"/>
                </a:solidFill>
                <a:latin typeface="DejaVu Sans"/>
                <a:ea typeface="DejaVu Sans"/>
                <a:cs typeface="DejaVu Sans"/>
              </a:rPr>
              <a:t>Badge : 10 000 GNF par élève, activation après paiement.</a:t>
            </a:r>
          </a:p>
        </p:txBody>
      </p:sp>
    </p:spTree>
    <p:extLst>
      <p:ext uri="{BB962C8B-B14F-4D97-AF65-F5344CB8AC3E}">
        <p14:creationId xmlns:p14="http://schemas.microsoft.com/office/powerpoint/2010/main" val="621897316"/>
      </p:ext>
    </p:extLst>
  </p:cSld>
</p:sld>
</file>

<file path=ppt/slides/slide13.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561E028-8059-4F0C-A43C-4427FCA7BAC4}"/>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Mise en service et conservation des données</a:t>
            </a:r>
          </a:p>
        </p:txBody>
      </p:sp>
      <p:sp>
        <p:nvSpPr>
          <p:cNvPr id="2" name="">
            <a:extLst xmlns:a="http://schemas.openxmlformats.org/drawingml/2006/main">
              <a:ext uri="{FF2B5EF4-FFF2-40B4-BE49-F238E27FC236}">
                <a16:creationId xmlns:a16="http://schemas.microsoft.com/office/drawing/2014/main" id="{3524DD4D-696C-4BA4-9FF0-4102F98772ED}"/>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9EFF60F0-0CCB-4F5A-8A58-AD308FB3DD16}"/>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13</a:t>
            </a:r>
          </a:p>
        </p:txBody>
      </p:sp>
      <p:sp>
        <p:nvSpPr>
          <p:cNvPr id="4" name="">
            <a:extLst xmlns:a="http://schemas.openxmlformats.org/drawingml/2006/main">
              <a:ext uri="{FF2B5EF4-FFF2-40B4-BE49-F238E27FC236}">
                <a16:creationId xmlns:a16="http://schemas.microsoft.com/office/drawing/2014/main" id="{7B5760A0-6D56-4007-9E78-0882BB95A116}"/>
              </a:ext>
            </a:extLst>
          </p:cNvPr>
          <p:cNvSpPr>
            <a:spLocks xmlns:a="http://schemas.openxmlformats.org/drawingml/2006/main" noGrp="1"/>
          </p:cNvSpPr>
          <p:nvPr/>
        </p:nvSpPr>
        <p:spPr>
          <a:xfrm xmlns:a="http://schemas.openxmlformats.org/drawingml/2006/main">
            <a:off x="685800" y="190500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Paramétrage initial</a:t>
            </a:r>
          </a:p>
        </p:txBody>
      </p:sp>
      <p:sp>
        <p:nvSpPr>
          <p:cNvPr id="5" name="">
            <a:extLst xmlns:a="http://schemas.openxmlformats.org/drawingml/2006/main">
              <a:ext uri="{FF2B5EF4-FFF2-40B4-BE49-F238E27FC236}">
                <a16:creationId xmlns:a16="http://schemas.microsoft.com/office/drawing/2014/main" id="{B1ACD125-008C-4E30-A41A-D3A21F15BA36}"/>
              </a:ext>
            </a:extLst>
          </p:cNvPr>
          <p:cNvSpPr>
            <a:spLocks xmlns:a="http://schemas.openxmlformats.org/drawingml/2006/main" noGrp="1"/>
          </p:cNvSpPr>
          <p:nvPr/>
        </p:nvSpPr>
        <p:spPr>
          <a:xfrm xmlns:a="http://schemas.openxmlformats.org/drawingml/2006/main">
            <a:off x="4286250" y="190500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Création de l’école, des cycles, des classes, des années et des profils.</a:t>
            </a:r>
          </a:p>
        </p:txBody>
      </p:sp>
      <p:sp>
        <p:nvSpPr>
          <p:cNvPr id="6" name="">
            <a:extLst xmlns:a="http://schemas.openxmlformats.org/drawingml/2006/main">
              <a:ext uri="{FF2B5EF4-FFF2-40B4-BE49-F238E27FC236}">
                <a16:creationId xmlns:a16="http://schemas.microsoft.com/office/drawing/2014/main" id="{5B6DB1EE-B7FE-4616-80DD-7730873CB843}"/>
              </a:ext>
            </a:extLst>
          </p:cNvPr>
          <p:cNvSpPr>
            <a:spLocks xmlns:a="http://schemas.openxmlformats.org/drawingml/2006/main" noGrp="1"/>
          </p:cNvSpPr>
          <p:nvPr/>
        </p:nvSpPr>
        <p:spPr>
          <a:xfrm xmlns:a="http://schemas.openxmlformats.org/drawingml/2006/main">
            <a:off x="685800" y="290512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Reprise des données</a:t>
            </a:r>
          </a:p>
        </p:txBody>
      </p:sp>
      <p:sp>
        <p:nvSpPr>
          <p:cNvPr id="7" name="">
            <a:extLst xmlns:a="http://schemas.openxmlformats.org/drawingml/2006/main">
              <a:ext uri="{FF2B5EF4-FFF2-40B4-BE49-F238E27FC236}">
                <a16:creationId xmlns:a16="http://schemas.microsoft.com/office/drawing/2014/main" id="{14171819-05B2-49BF-A761-53A59C5A4B40}"/>
              </a:ext>
            </a:extLst>
          </p:cNvPr>
          <p:cNvSpPr>
            <a:spLocks xmlns:a="http://schemas.openxmlformats.org/drawingml/2006/main" noGrp="1"/>
          </p:cNvSpPr>
          <p:nvPr/>
        </p:nvSpPr>
        <p:spPr>
          <a:xfrm xmlns:a="http://schemas.openxmlformats.org/drawingml/2006/main">
            <a:off x="4286250" y="290512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Insertion des anciennes données avec aperçu et contrôles avant import.</a:t>
            </a:r>
          </a:p>
        </p:txBody>
      </p:sp>
      <p:sp>
        <p:nvSpPr>
          <p:cNvPr id="8" name="">
            <a:extLst xmlns:a="http://schemas.openxmlformats.org/drawingml/2006/main">
              <a:ext uri="{FF2B5EF4-FFF2-40B4-BE49-F238E27FC236}">
                <a16:creationId xmlns:a16="http://schemas.microsoft.com/office/drawing/2014/main" id="{F58F0E8F-531B-449A-9B48-538D1931E495}"/>
              </a:ext>
            </a:extLst>
          </p:cNvPr>
          <p:cNvSpPr>
            <a:spLocks xmlns:a="http://schemas.openxmlformats.org/drawingml/2006/main" noGrp="1"/>
          </p:cNvSpPr>
          <p:nvPr/>
        </p:nvSpPr>
        <p:spPr>
          <a:xfrm xmlns:a="http://schemas.openxmlformats.org/drawingml/2006/main">
            <a:off x="685800" y="3905250"/>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Clôture des années</a:t>
            </a:r>
          </a:p>
        </p:txBody>
      </p:sp>
      <p:sp>
        <p:nvSpPr>
          <p:cNvPr id="9" name="">
            <a:extLst xmlns:a="http://schemas.openxmlformats.org/drawingml/2006/main">
              <a:ext uri="{FF2B5EF4-FFF2-40B4-BE49-F238E27FC236}">
                <a16:creationId xmlns:a16="http://schemas.microsoft.com/office/drawing/2014/main" id="{8211185C-BE30-4CD4-8A6E-B61D237F33C9}"/>
              </a:ext>
            </a:extLst>
          </p:cNvPr>
          <p:cNvSpPr>
            <a:spLocks xmlns:a="http://schemas.openxmlformats.org/drawingml/2006/main" noGrp="1"/>
          </p:cNvSpPr>
          <p:nvPr/>
        </p:nvSpPr>
        <p:spPr>
          <a:xfrm xmlns:a="http://schemas.openxmlformats.org/drawingml/2006/main">
            <a:off x="4286250" y="3905250"/>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Conservation des dossiers, blocage des modifications et report des soldes comptables.</a:t>
            </a:r>
          </a:p>
        </p:txBody>
      </p:sp>
      <p:sp>
        <p:nvSpPr>
          <p:cNvPr id="10" name="">
            <a:extLst xmlns:a="http://schemas.openxmlformats.org/drawingml/2006/main">
              <a:ext uri="{FF2B5EF4-FFF2-40B4-BE49-F238E27FC236}">
                <a16:creationId xmlns:a16="http://schemas.microsoft.com/office/drawing/2014/main" id="{7D380FDA-FAF9-44DC-9CFA-7052F1B53CBC}"/>
              </a:ext>
            </a:extLst>
          </p:cNvPr>
          <p:cNvSpPr>
            <a:spLocks xmlns:a="http://schemas.openxmlformats.org/drawingml/2006/main" noGrp="1"/>
          </p:cNvSpPr>
          <p:nvPr/>
        </p:nvSpPr>
        <p:spPr>
          <a:xfrm xmlns:a="http://schemas.openxmlformats.org/drawingml/2006/main">
            <a:off x="685800" y="4905375"/>
            <a:ext cx="32194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0313F"/>
                </a:solidFill>
                <a:latin typeface="DejaVu Sans"/>
                <a:ea typeface="DejaVu Sans"/>
                <a:cs typeface="DejaVu Sans"/>
              </a:defRPr>
            </a:defPPr>
          </a:lstStyle>
          <a:p xmlns:a="http://schemas.openxmlformats.org/drawingml/2006/main">
            <a:pPr>
              <a:defRPr sz="1950" b="1">
                <a:solidFill>
                  <a:srgbClr val="20313F"/>
                </a:solidFill>
                <a:latin typeface="DejaVu Sans"/>
                <a:ea typeface="DejaVu Sans"/>
                <a:cs typeface="DejaVu Sans"/>
              </a:defRPr>
            </a:pPr>
            <a:r>
              <a:rPr sz="1950" b="1">
                <a:solidFill>
                  <a:srgbClr val="20313F"/>
                </a:solidFill>
                <a:latin typeface="DejaVu Sans"/>
                <a:ea typeface="DejaVu Sans"/>
                <a:cs typeface="DejaVu Sans"/>
              </a:rPr>
              <a:t>Sauvegarde</a:t>
            </a:r>
          </a:p>
        </p:txBody>
      </p:sp>
      <p:sp>
        <p:nvSpPr>
          <p:cNvPr id="11" name="">
            <a:extLst xmlns:a="http://schemas.openxmlformats.org/drawingml/2006/main">
              <a:ext uri="{FF2B5EF4-FFF2-40B4-BE49-F238E27FC236}">
                <a16:creationId xmlns:a16="http://schemas.microsoft.com/office/drawing/2014/main" id="{158CA31D-096D-4959-91D2-CE5C38F2C8B6}"/>
              </a:ext>
            </a:extLst>
          </p:cNvPr>
          <p:cNvSpPr>
            <a:spLocks xmlns:a="http://schemas.openxmlformats.org/drawingml/2006/main" noGrp="1"/>
          </p:cNvSpPr>
          <p:nvPr/>
        </p:nvSpPr>
        <p:spPr>
          <a:xfrm xmlns:a="http://schemas.openxmlformats.org/drawingml/2006/main">
            <a:off x="4286250" y="4905375"/>
            <a:ext cx="72199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46873"/>
                </a:solidFill>
                <a:latin typeface="DejaVu Sans"/>
                <a:ea typeface="DejaVu Sans"/>
                <a:cs typeface="DejaVu Sans"/>
              </a:defRPr>
            </a:defPPr>
          </a:lstStyle>
          <a:p xmlns:a="http://schemas.openxmlformats.org/drawingml/2006/main">
            <a:pPr>
              <a:defRPr sz="1875" b="0">
                <a:solidFill>
                  <a:srgbClr val="546873"/>
                </a:solidFill>
                <a:latin typeface="DejaVu Sans"/>
                <a:ea typeface="DejaVu Sans"/>
                <a:cs typeface="DejaVu Sans"/>
              </a:defRPr>
            </a:pPr>
            <a:r>
              <a:rPr sz="1875" b="0">
                <a:solidFill>
                  <a:srgbClr val="546873"/>
                </a:solidFill>
                <a:latin typeface="DejaVu Sans"/>
                <a:ea typeface="DejaVu Sans"/>
                <a:cs typeface="DejaVu Sans"/>
              </a:rPr>
              <a:t>Export et restauration dans l’application, sauvegardes complètes et historique de maintenance.</a:t>
            </a:r>
          </a:p>
        </p:txBody>
      </p:sp>
    </p:spTree>
    <p:extLst>
      <p:ext uri="{BB962C8B-B14F-4D97-AF65-F5344CB8AC3E}">
        <p14:creationId xmlns:p14="http://schemas.microsoft.com/office/powerpoint/2010/main" val="1142687988"/>
      </p:ext>
    </p:extLst>
  </p:cSld>
</p:sld>
</file>

<file path=ppt/slides/slide14.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18DDA3B-54AC-479B-9749-E0D4A0D794BB}"/>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Abonnement de l’application</a:t>
            </a:r>
          </a:p>
        </p:txBody>
      </p:sp>
      <p:sp>
        <p:nvSpPr>
          <p:cNvPr id="2" name="">
            <a:extLst xmlns:a="http://schemas.openxmlformats.org/drawingml/2006/main">
              <a:ext uri="{FF2B5EF4-FFF2-40B4-BE49-F238E27FC236}">
                <a16:creationId xmlns:a16="http://schemas.microsoft.com/office/drawing/2014/main" id="{A94D5282-2FFD-43B4-952B-CF24799FC412}"/>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5D108B25-800D-4B6D-907A-A43CA7694F03}"/>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14</a:t>
            </a:r>
          </a:p>
        </p:txBody>
      </p:sp>
      <p:sp>
        <p:nvSpPr>
          <p:cNvPr id="4" name="">
            <a:extLst xmlns:a="http://schemas.openxmlformats.org/drawingml/2006/main">
              <a:ext uri="{FF2B5EF4-FFF2-40B4-BE49-F238E27FC236}">
                <a16:creationId xmlns:a16="http://schemas.microsoft.com/office/drawing/2014/main" id="{49E3D154-E874-446A-9487-01B166E99AFC}"/>
              </a:ext>
            </a:extLst>
          </p:cNvPr>
          <p:cNvSpPr>
            <a:spLocks xmlns:a="http://schemas.openxmlformats.org/drawingml/2006/main" noGrp="1"/>
          </p:cNvSpPr>
          <p:nvPr/>
        </p:nvSpPr>
        <p:spPr>
          <a:xfrm xmlns:a="http://schemas.openxmlformats.org/drawingml/2006/main">
            <a:off x="685800" y="1714500"/>
            <a:ext cx="9048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5100" b="1">
                <a:solidFill>
                  <a:srgbClr val="176F61"/>
                </a:solidFill>
                <a:latin typeface="DejaVu Sans"/>
                <a:ea typeface="DejaVu Sans"/>
                <a:cs typeface="DejaVu Sans"/>
              </a:defRPr>
            </a:defPPr>
          </a:lstStyle>
          <a:p xmlns:a="http://schemas.openxmlformats.org/drawingml/2006/main">
            <a:pPr>
              <a:defRPr sz="5100" b="1">
                <a:solidFill>
                  <a:srgbClr val="176F61"/>
                </a:solidFill>
                <a:latin typeface="DejaVu Sans"/>
                <a:ea typeface="DejaVu Sans"/>
                <a:cs typeface="DejaVu Sans"/>
              </a:defRPr>
            </a:pPr>
            <a:r>
              <a:rPr sz="5100" b="1">
                <a:solidFill>
                  <a:srgbClr val="176F61"/>
                </a:solidFill>
                <a:latin typeface="DejaVu Sans"/>
                <a:ea typeface="DejaVu Sans"/>
                <a:cs typeface="DejaVu Sans"/>
              </a:rPr>
              <a:t>2 000 GNF</a:t>
            </a:r>
          </a:p>
        </p:txBody>
      </p:sp>
      <p:sp>
        <p:nvSpPr>
          <p:cNvPr id="5" name="">
            <a:extLst xmlns:a="http://schemas.openxmlformats.org/drawingml/2006/main">
              <a:ext uri="{FF2B5EF4-FFF2-40B4-BE49-F238E27FC236}">
                <a16:creationId xmlns:a16="http://schemas.microsoft.com/office/drawing/2014/main" id="{F56761B7-D69F-4DC4-8CFB-9370F6C39018}"/>
              </a:ext>
            </a:extLst>
          </p:cNvPr>
          <p:cNvSpPr>
            <a:spLocks xmlns:a="http://schemas.openxmlformats.org/drawingml/2006/main" noGrp="1"/>
          </p:cNvSpPr>
          <p:nvPr/>
        </p:nvSpPr>
        <p:spPr>
          <a:xfrm xmlns:a="http://schemas.openxmlformats.org/drawingml/2006/main">
            <a:off x="685800" y="2781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20313F"/>
                </a:solidFill>
                <a:latin typeface="DejaVu Sans"/>
                <a:ea typeface="DejaVu Sans"/>
                <a:cs typeface="DejaVu Sans"/>
              </a:defRPr>
            </a:defPPr>
          </a:lstStyle>
          <a:p xmlns:a="http://schemas.openxmlformats.org/drawingml/2006/main">
            <a:pPr>
              <a:defRPr sz="2400" b="0">
                <a:solidFill>
                  <a:srgbClr val="20313F"/>
                </a:solidFill>
                <a:latin typeface="DejaVu Sans"/>
                <a:ea typeface="DejaVu Sans"/>
                <a:cs typeface="DejaVu Sans"/>
              </a:defRPr>
            </a:pPr>
            <a:r>
              <a:rPr sz="2400" b="0">
                <a:solidFill>
                  <a:srgbClr val="20313F"/>
                </a:solidFill>
                <a:latin typeface="DejaVu Sans"/>
                <a:ea typeface="DejaVu Sans"/>
                <a:cs typeface="DejaVu Sans"/>
              </a:rPr>
              <a:t>par élève inscrit ou réinscrit</a:t>
            </a:r>
          </a:p>
        </p:txBody>
      </p:sp>
      <p:sp>
        <p:nvSpPr>
          <p:cNvPr id="6" name="">
            <a:extLst xmlns:a="http://schemas.openxmlformats.org/drawingml/2006/main">
              <a:ext uri="{FF2B5EF4-FFF2-40B4-BE49-F238E27FC236}">
                <a16:creationId xmlns:a16="http://schemas.microsoft.com/office/drawing/2014/main" id="{D42CA214-8BEC-4044-9BB4-B566D8532A3C}"/>
              </a:ext>
            </a:extLst>
          </p:cNvPr>
          <p:cNvSpPr>
            <a:spLocks xmlns:a="http://schemas.openxmlformats.org/drawingml/2006/main" noGrp="1"/>
          </p:cNvSpPr>
          <p:nvPr/>
        </p:nvSpPr>
        <p:spPr>
          <a:xfrm xmlns:a="http://schemas.openxmlformats.org/drawingml/2006/main">
            <a:off x="685800" y="3524250"/>
            <a:ext cx="108204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546873"/>
                </a:solidFill>
                <a:latin typeface="DejaVu Sans"/>
                <a:ea typeface="DejaVu Sans"/>
                <a:cs typeface="DejaVu Sans"/>
              </a:defRPr>
            </a:defPPr>
          </a:lstStyle>
          <a:p xmlns:a="http://schemas.openxmlformats.org/drawingml/2006/main">
            <a:pPr>
              <a:defRPr sz="2025" b="0">
                <a:solidFill>
                  <a:srgbClr val="546873"/>
                </a:solidFill>
                <a:latin typeface="DejaVu Sans"/>
                <a:ea typeface="DejaVu Sans"/>
                <a:cs typeface="DejaVu Sans"/>
              </a:defRPr>
            </a:pPr>
            <a:r>
              <a:rPr sz="2025" b="0">
                <a:solidFill>
                  <a:srgbClr val="546873"/>
                </a:solidFill>
                <a:latin typeface="DejaVu Sans"/>
                <a:ea typeface="DejaVu Sans"/>
                <a:cs typeface="DejaVu Sans"/>
              </a:rPr>
              <a:t>Facture mensuelle fondée sur les inscriptions et réinscriptions du mois terminé.</a:t>
            </a:r>
          </a:p>
        </p:txBody>
      </p:sp>
      <p:graphicFrame>
        <p:nvGraphicFramePr>
          <p:cNvPr id="7" name="">
            <a:extLst xmlns:a="http://schemas.openxmlformats.org/drawingml/2006/main">
              <a:ext uri="{FF2B5EF4-FFF2-40B4-BE49-F238E27FC236}">
                <a16:creationId xmlns:a16="http://schemas.microsoft.com/office/drawing/2014/main" id="{72F65428-D7F6-4759-8F2E-601D3C9800D4}"/>
              </a:ext>
            </a:extLst>
          </p:cNvPr>
          <p:cNvGraphicFramePr/>
          <p:nvPr/>
        </p:nvGraphicFramePr>
        <p:xfrm>
          <a:off xmlns:a="http://schemas.openxmlformats.org/drawingml/2006/main" x="685800" y="4362450"/>
          <a:ext xmlns:a="http://schemas.openxmlformats.org/drawingml/2006/main" cx="10820400" cy="1733550"/>
        </p:xfrm>
        <a:graphic xmlns:a="http://schemas.openxmlformats.org/drawingml/2006/main">
          <a:graphicData uri="http://schemas.openxmlformats.org/drawingml/2006/table">
            <a:tbl>
              <a:tblPr/>
              <a:tblGrid>
                <a:gridCol w="4533900"/>
                <a:gridCol w="1524000"/>
                <a:gridCol w="2238375"/>
                <a:gridCol w="2524125"/>
              </a:tblGrid>
              <a:tr h="433388">
                <a:tc>
                  <a:txBody>
                    <a:bodyPr/>
                    <a:lstStyle/>
                    <a:p>
                      <a:r>
                        <a:rPr sz="1725" b="1">
                          <a:solidFill>
                            <a:srgbClr val="FFFFFF"/>
                          </a:solidFill>
                          <a:latin typeface="DejaVu Sans"/>
                          <a:ea typeface="DejaVu Sans"/>
                          <a:cs typeface="DejaVu Sans"/>
                        </a:rPr>
                        <a:t>Exemple de facturation</a:t>
                      </a:r>
                    </a:p>
                  </a:txBody>
                  <a:tcPr marL="91440" marR="91440" marT="45720" marB="45720">
                    <a:solidFill>
                      <a:srgbClr val="176F61"/>
                    </a:solidFill>
                  </a:tcPr>
                </a:tc>
                <a:tc>
                  <a:txBody>
                    <a:bodyPr/>
                    <a:lstStyle/>
                    <a:p>
                      <a:r>
                        <a:rPr sz="1725" b="1">
                          <a:solidFill>
                            <a:srgbClr val="FFFFFF"/>
                          </a:solidFill>
                          <a:latin typeface="DejaVu Sans"/>
                          <a:ea typeface="DejaVu Sans"/>
                          <a:cs typeface="DejaVu Sans"/>
                        </a:rPr>
                        <a:t>Quantité</a:t>
                      </a:r>
                    </a:p>
                  </a:txBody>
                  <a:tcPr marL="91440" marR="91440" marT="45720" marB="45720">
                    <a:solidFill>
                      <a:srgbClr val="176F61"/>
                    </a:solidFill>
                  </a:tcPr>
                </a:tc>
                <a:tc>
                  <a:txBody>
                    <a:bodyPr/>
                    <a:lstStyle/>
                    <a:p>
                      <a:r>
                        <a:rPr sz="1725" b="1">
                          <a:solidFill>
                            <a:srgbClr val="FFFFFF"/>
                          </a:solidFill>
                          <a:latin typeface="DejaVu Sans"/>
                          <a:ea typeface="DejaVu Sans"/>
                          <a:cs typeface="DejaVu Sans"/>
                        </a:rPr>
                        <a:t>Prix unitaire</a:t>
                      </a:r>
                    </a:p>
                  </a:txBody>
                  <a:tcPr marL="91440" marR="91440" marT="45720" marB="45720">
                    <a:solidFill>
                      <a:srgbClr val="176F61"/>
                    </a:solidFill>
                  </a:tcPr>
                </a:tc>
                <a:tc>
                  <a:txBody>
                    <a:bodyPr/>
                    <a:lstStyle/>
                    <a:p>
                      <a:r>
                        <a:rPr sz="1725" b="1">
                          <a:solidFill>
                            <a:srgbClr val="FFFFFF"/>
                          </a:solidFill>
                          <a:latin typeface="DejaVu Sans"/>
                          <a:ea typeface="DejaVu Sans"/>
                          <a:cs typeface="DejaVu Sans"/>
                        </a:rPr>
                        <a:t>Montant</a:t>
                      </a:r>
                    </a:p>
                  </a:txBody>
                  <a:tcPr marL="91440" marR="91440" marT="45720" marB="45720">
                    <a:solidFill>
                      <a:srgbClr val="176F61"/>
                    </a:solidFill>
                  </a:tcPr>
                </a:tc>
              </a:tr>
              <a:tr h="433388">
                <a:tc>
                  <a:txBody>
                    <a:bodyPr/>
                    <a:lstStyle/>
                    <a:p>
                      <a:r>
                        <a:rPr sz="1725" b="0">
                          <a:solidFill>
                            <a:srgbClr val="20313F"/>
                          </a:solidFill>
                          <a:latin typeface="DejaVu Sans"/>
                          <a:ea typeface="DejaVu Sans"/>
                          <a:cs typeface="DejaVu Sans"/>
                        </a:rPr>
                        <a:t>Inscriptions du mois</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120</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2 000 GNF</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240 000 GNF</a:t>
                      </a:r>
                    </a:p>
                  </a:txBody>
                  <a:tcPr marL="91440" marR="91440" marT="45720" marB="45720">
                    <a:solidFill>
                      <a:srgbClr val="FFFFFF"/>
                    </a:solidFill>
                  </a:tcPr>
                </a:tc>
              </a:tr>
              <a:tr h="433388">
                <a:tc>
                  <a:txBody>
                    <a:bodyPr/>
                    <a:lstStyle/>
                    <a:p>
                      <a:r>
                        <a:rPr sz="1725" b="0">
                          <a:solidFill>
                            <a:srgbClr val="20313F"/>
                          </a:solidFill>
                          <a:latin typeface="DejaVu Sans"/>
                          <a:ea typeface="DejaVu Sans"/>
                          <a:cs typeface="DejaVu Sans"/>
                        </a:rPr>
                        <a:t>Réinscriptions du mois</a:t>
                      </a:r>
                    </a:p>
                  </a:txBody>
                  <a:tcPr marL="91440" marR="91440" marT="45720" marB="45720">
                    <a:solidFill>
                      <a:srgbClr val="F6F8F5"/>
                    </a:solidFill>
                  </a:tcPr>
                </a:tc>
                <a:tc>
                  <a:txBody>
                    <a:bodyPr/>
                    <a:lstStyle/>
                    <a:p>
                      <a:r>
                        <a:rPr sz="1725" b="0">
                          <a:solidFill>
                            <a:srgbClr val="20313F"/>
                          </a:solidFill>
                          <a:latin typeface="DejaVu Sans"/>
                          <a:ea typeface="DejaVu Sans"/>
                          <a:cs typeface="DejaVu Sans"/>
                        </a:rPr>
                        <a:t>80</a:t>
                      </a:r>
                    </a:p>
                  </a:txBody>
                  <a:tcPr marL="91440" marR="91440" marT="45720" marB="45720">
                    <a:solidFill>
                      <a:srgbClr val="F6F8F5"/>
                    </a:solidFill>
                  </a:tcPr>
                </a:tc>
                <a:tc>
                  <a:txBody>
                    <a:bodyPr/>
                    <a:lstStyle/>
                    <a:p>
                      <a:r>
                        <a:rPr sz="1725" b="0">
                          <a:solidFill>
                            <a:srgbClr val="20313F"/>
                          </a:solidFill>
                          <a:latin typeface="DejaVu Sans"/>
                          <a:ea typeface="DejaVu Sans"/>
                          <a:cs typeface="DejaVu Sans"/>
                        </a:rPr>
                        <a:t>2 000 GNF</a:t>
                      </a:r>
                    </a:p>
                  </a:txBody>
                  <a:tcPr marL="91440" marR="91440" marT="45720" marB="45720">
                    <a:solidFill>
                      <a:srgbClr val="F6F8F5"/>
                    </a:solidFill>
                  </a:tcPr>
                </a:tc>
                <a:tc>
                  <a:txBody>
                    <a:bodyPr/>
                    <a:lstStyle/>
                    <a:p>
                      <a:r>
                        <a:rPr sz="1725" b="0">
                          <a:solidFill>
                            <a:srgbClr val="20313F"/>
                          </a:solidFill>
                          <a:latin typeface="DejaVu Sans"/>
                          <a:ea typeface="DejaVu Sans"/>
                          <a:cs typeface="DejaVu Sans"/>
                        </a:rPr>
                        <a:t>160 000 GNF</a:t>
                      </a:r>
                    </a:p>
                  </a:txBody>
                  <a:tcPr marL="91440" marR="91440" marT="45720" marB="45720">
                    <a:solidFill>
                      <a:srgbClr val="F6F8F5"/>
                    </a:solidFill>
                  </a:tcPr>
                </a:tc>
              </a:tr>
              <a:tr h="433388">
                <a:tc>
                  <a:txBody>
                    <a:bodyPr/>
                    <a:lstStyle/>
                    <a:p>
                      <a:r>
                        <a:rPr sz="1725" b="0">
                          <a:solidFill>
                            <a:srgbClr val="20313F"/>
                          </a:solidFill>
                          <a:latin typeface="DejaVu Sans"/>
                          <a:ea typeface="DejaVu Sans"/>
                          <a:cs typeface="DejaVu Sans"/>
                        </a:rPr>
                        <a:t>TOTAL</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200</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
                      </a:r>
                    </a:p>
                  </a:txBody>
                  <a:tcPr marL="91440" marR="91440" marT="45720" marB="45720">
                    <a:solidFill>
                      <a:srgbClr val="FFFFFF"/>
                    </a:solidFill>
                  </a:tcPr>
                </a:tc>
                <a:tc>
                  <a:txBody>
                    <a:bodyPr/>
                    <a:lstStyle/>
                    <a:p>
                      <a:r>
                        <a:rPr sz="1725" b="0">
                          <a:solidFill>
                            <a:srgbClr val="20313F"/>
                          </a:solidFill>
                          <a:latin typeface="DejaVu Sans"/>
                          <a:ea typeface="DejaVu Sans"/>
                          <a:cs typeface="DejaVu Sans"/>
                        </a:rPr>
                        <a:t>400 000 GNF</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673291524"/>
      </p:ext>
    </p:extLst>
  </p:cSld>
</p:sld>
</file>

<file path=ppt/slides/slide15.xml><?xml version="1.0" encoding="utf-8"?>
<p:sld xmlns:p="http://schemas.openxmlformats.org/presentationml/2006/main">
  <p:cSld>
    <p:bg>
      <p:bgPr>
        <a:solidFill xmlns:a="http://schemas.openxmlformats.org/drawingml/2006/main">
          <a:srgbClr val="F6F8F5"/>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B9C5EF9-8CEB-42CC-8F88-211932036FF2}"/>
              </a:ext>
            </a:extLst>
          </p:cNvPr>
          <p:cNvSpPr>
            <a:spLocks xmlns:a="http://schemas.openxmlformats.org/drawingml/2006/main" noGrp="1"/>
          </p:cNvSpPr>
          <p:nvPr/>
        </p:nvSpPr>
        <p:spPr>
          <a:xfrm xmlns:a="http://schemas.openxmlformats.org/drawingml/2006/main">
            <a:off x="685800" y="609600"/>
            <a:ext cx="108204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76F61"/>
                </a:solidFill>
                <a:latin typeface="DejaVu Sans"/>
                <a:ea typeface="DejaVu Sans"/>
                <a:cs typeface="DejaVu Sans"/>
              </a:defRPr>
            </a:defPPr>
          </a:lstStyle>
          <a:p xmlns:a="http://schemas.openxmlformats.org/drawingml/2006/main">
            <a:pPr>
              <a:defRPr sz="3225" b="1">
                <a:solidFill>
                  <a:srgbClr val="176F61"/>
                </a:solidFill>
                <a:latin typeface="DejaVu Sans"/>
                <a:ea typeface="DejaVu Sans"/>
                <a:cs typeface="DejaVu Sans"/>
              </a:defRPr>
            </a:pPr>
            <a:r>
              <a:rPr sz="3225" b="1">
                <a:solidFill>
                  <a:srgbClr val="176F61"/>
                </a:solidFill>
                <a:latin typeface="DejaVu Sans"/>
                <a:ea typeface="DejaVu Sans"/>
                <a:cs typeface="DejaVu Sans"/>
              </a:rPr>
              <a:t>Découverte et déploiement</a:t>
            </a:r>
          </a:p>
        </p:txBody>
      </p:sp>
      <p:sp>
        <p:nvSpPr>
          <p:cNvPr id="2" name="">
            <a:extLst xmlns:a="http://schemas.openxmlformats.org/drawingml/2006/main">
              <a:ext uri="{FF2B5EF4-FFF2-40B4-BE49-F238E27FC236}">
                <a16:creationId xmlns:a16="http://schemas.microsoft.com/office/drawing/2014/main" id="{27640194-7CA7-4F5E-85B8-B4616B22DE26}"/>
              </a:ext>
            </a:extLst>
          </p:cNvPr>
          <p:cNvSpPr>
            <a:spLocks xmlns:a="http://schemas.openxmlformats.org/drawingml/2006/main" noGrp="1"/>
          </p:cNvSpPr>
          <p:nvPr/>
        </p:nvSpPr>
        <p:spPr>
          <a:xfrm xmlns:a="http://schemas.openxmlformats.org/drawingml/2006/main">
            <a:off x="685800" y="63436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546873"/>
                </a:solidFill>
                <a:latin typeface="DejaVu Sans"/>
                <a:ea typeface="DejaVu Sans"/>
                <a:cs typeface="DejaVu Sans"/>
              </a:defRPr>
            </a:defPPr>
          </a:lstStyle>
          <a:p xmlns:a="http://schemas.openxmlformats.org/drawingml/2006/main">
            <a:pPr>
              <a:defRPr sz="1125" b="0">
                <a:solidFill>
                  <a:srgbClr val="546873"/>
                </a:solidFill>
                <a:latin typeface="DejaVu Sans"/>
                <a:ea typeface="DejaVu Sans"/>
                <a:cs typeface="DejaVu Sans"/>
              </a:defRPr>
            </a:pPr>
            <a:r>
              <a:rPr sz="1125" b="0">
                <a:solidFill>
                  <a:srgbClr val="546873"/>
                </a:solidFill>
                <a:latin typeface="DejaVu Sans"/>
                <a:ea typeface="DejaVu Sans"/>
                <a:cs typeface="DejaVu Sans"/>
              </a:rPr>
              <a:t>Gestion scolaire   /   MouNa Group Technology</a:t>
            </a:r>
          </a:p>
        </p:txBody>
      </p:sp>
      <p:sp>
        <p:nvSpPr>
          <p:cNvPr id="3" name="">
            <a:extLst xmlns:a="http://schemas.openxmlformats.org/drawingml/2006/main">
              <a:ext uri="{FF2B5EF4-FFF2-40B4-BE49-F238E27FC236}">
                <a16:creationId xmlns:a16="http://schemas.microsoft.com/office/drawing/2014/main" id="{E34533C2-8D72-41B6-B3D3-CE22BDADC205}"/>
              </a:ext>
            </a:extLst>
          </p:cNvPr>
          <p:cNvSpPr>
            <a:spLocks xmlns:a="http://schemas.openxmlformats.org/drawingml/2006/main" noGrp="1"/>
          </p:cNvSpPr>
          <p:nvPr/>
        </p:nvSpPr>
        <p:spPr>
          <a:xfrm xmlns:a="http://schemas.openxmlformats.org/drawingml/2006/main">
            <a:off x="10972800" y="6286500"/>
            <a:ext cx="533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46873"/>
                </a:solidFill>
                <a:latin typeface="DejaVu Sans"/>
                <a:ea typeface="DejaVu Sans"/>
                <a:cs typeface="DejaVu Sans"/>
              </a:defRPr>
            </a:defPPr>
          </a:lstStyle>
          <a:p xmlns:a="http://schemas.openxmlformats.org/drawingml/2006/main">
            <a:pPr>
              <a:defRPr sz="1275" b="0">
                <a:solidFill>
                  <a:srgbClr val="546873"/>
                </a:solidFill>
                <a:latin typeface="DejaVu Sans"/>
                <a:ea typeface="DejaVu Sans"/>
                <a:cs typeface="DejaVu Sans"/>
              </a:defRPr>
            </a:pPr>
            <a:r>
              <a:rPr sz="1275" b="0">
                <a:solidFill>
                  <a:srgbClr val="546873"/>
                </a:solidFill>
                <a:latin typeface="DejaVu Sans"/>
                <a:ea typeface="DejaVu Sans"/>
                <a:cs typeface="DejaVu Sans"/>
              </a:rPr>
              <a:t>15</a:t>
            </a:r>
          </a:p>
        </p:txBody>
      </p:sp>
      <p:sp>
        <p:nvSpPr>
          <p:cNvPr id="4" name="">
            <a:extLst xmlns:a="http://schemas.openxmlformats.org/drawingml/2006/main">
              <a:ext uri="{FF2B5EF4-FFF2-40B4-BE49-F238E27FC236}">
                <a16:creationId xmlns:a16="http://schemas.microsoft.com/office/drawing/2014/main" id="{288FE902-E64D-48B2-8E59-479D6FB31708}"/>
              </a:ext>
            </a:extLst>
          </p:cNvPr>
          <p:cNvSpPr>
            <a:spLocks xmlns:a="http://schemas.openxmlformats.org/drawingml/2006/main" noGrp="1"/>
          </p:cNvSpPr>
          <p:nvPr/>
        </p:nvSpPr>
        <p:spPr>
          <a:xfrm xmlns:a="http://schemas.openxmlformats.org/drawingml/2006/main">
            <a:off x="685800" y="1752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20313F"/>
                </a:solidFill>
                <a:latin typeface="DejaVu Sans"/>
                <a:ea typeface="DejaVu Sans"/>
                <a:cs typeface="DejaVu Sans"/>
              </a:defRPr>
            </a:defPPr>
          </a:lstStyle>
          <a:p xmlns:a="http://schemas.openxmlformats.org/drawingml/2006/main">
            <a:pPr>
              <a:defRPr sz="2400" b="1">
                <a:solidFill>
                  <a:srgbClr val="20313F"/>
                </a:solidFill>
                <a:latin typeface="DejaVu Sans"/>
                <a:ea typeface="DejaVu Sans"/>
                <a:cs typeface="DejaVu Sans"/>
              </a:defRPr>
            </a:pPr>
            <a:r>
              <a:rPr sz="2400" b="1">
                <a:solidFill>
                  <a:srgbClr val="20313F"/>
                </a:solidFill>
                <a:latin typeface="DejaVu Sans"/>
                <a:ea typeface="DejaVu Sans"/>
                <a:cs typeface="DejaVu Sans"/>
              </a:rPr>
              <a:t>Une démonstration avant la mise en service</a:t>
            </a:r>
          </a:p>
        </p:txBody>
      </p:sp>
      <p:sp>
        <p:nvSpPr>
          <p:cNvPr id="5" name="">
            <a:extLst xmlns:a="http://schemas.openxmlformats.org/drawingml/2006/main">
              <a:ext uri="{FF2B5EF4-FFF2-40B4-BE49-F238E27FC236}">
                <a16:creationId xmlns:a16="http://schemas.microsoft.com/office/drawing/2014/main" id="{FDD8086E-9843-4FC7-95F6-1B16E7022453}"/>
              </a:ext>
            </a:extLst>
          </p:cNvPr>
          <p:cNvSpPr>
            <a:spLocks xmlns:a="http://schemas.openxmlformats.org/drawingml/2006/main" noGrp="1"/>
          </p:cNvSpPr>
          <p:nvPr/>
        </p:nvSpPr>
        <p:spPr>
          <a:xfrm xmlns:a="http://schemas.openxmlformats.org/drawingml/2006/main">
            <a:off x="685800" y="2619375"/>
            <a:ext cx="103822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546873"/>
                </a:solidFill>
                <a:latin typeface="DejaVu Sans"/>
                <a:ea typeface="DejaVu Sans"/>
                <a:cs typeface="DejaVu Sans"/>
              </a:defRPr>
            </a:defPPr>
          </a:lstStyle>
          <a:p xmlns:a="http://schemas.openxmlformats.org/drawingml/2006/main">
            <a:pPr>
              <a:defRPr sz="2175" b="0">
                <a:solidFill>
                  <a:srgbClr val="546873"/>
                </a:solidFill>
                <a:latin typeface="DejaVu Sans"/>
                <a:ea typeface="DejaVu Sans"/>
                <a:cs typeface="DejaVu Sans"/>
              </a:defRPr>
            </a:pPr>
            <a:r>
              <a:rPr sz="2175" b="0">
                <a:solidFill>
                  <a:srgbClr val="546873"/>
                </a:solidFill>
                <a:latin typeface="DejaVu Sans"/>
                <a:ea typeface="DejaVu Sans"/>
                <a:cs typeface="DejaVu Sans"/>
              </a:rPr>
              <a:t>Présentation des modules avec des données de démonstration.</a:t>
            </a:r>
          </a:p>
          <a:p xmlns:a="http://schemas.openxmlformats.org/drawingml/2006/main">
            <a:r>
              <a:t/>
            </a:r>
          </a:p>
          <a:p xmlns:a="http://schemas.openxmlformats.org/drawingml/2006/main">
            <a:pPr>
              <a:defRPr sz="2175" b="0">
                <a:solidFill>
                  <a:srgbClr val="546873"/>
                </a:solidFill>
                <a:latin typeface="DejaVu Sans"/>
                <a:ea typeface="DejaVu Sans"/>
                <a:cs typeface="DejaVu Sans"/>
              </a:defRPr>
            </a:pPr>
            <a:r>
              <a:rPr sz="2175" b="0">
                <a:solidFill>
                  <a:srgbClr val="546873"/>
                </a:solidFill>
                <a:latin typeface="DejaVu Sans"/>
                <a:ea typeface="DejaVu Sans"/>
                <a:cs typeface="DejaVu Sans"/>
              </a:rPr>
              <a:t>Validation des cycles, des tarifs et des droits de votre école.</a:t>
            </a:r>
          </a:p>
          <a:p xmlns:a="http://schemas.openxmlformats.org/drawingml/2006/main">
            <a:r>
              <a:t/>
            </a:r>
          </a:p>
          <a:p xmlns:a="http://schemas.openxmlformats.org/drawingml/2006/main">
            <a:pPr>
              <a:defRPr sz="2175" b="0">
                <a:solidFill>
                  <a:srgbClr val="546873"/>
                </a:solidFill>
                <a:latin typeface="DejaVu Sans"/>
                <a:ea typeface="DejaVu Sans"/>
                <a:cs typeface="DejaVu Sans"/>
              </a:defRPr>
            </a:pPr>
            <a:r>
              <a:rPr sz="2175" b="0">
                <a:solidFill>
                  <a:srgbClr val="546873"/>
                </a:solidFill>
                <a:latin typeface="DejaVu Sans"/>
                <a:ea typeface="DejaVu Sans"/>
                <a:cs typeface="DejaVu Sans"/>
              </a:rPr>
              <a:t>Organisation de la reprise des données et du démarrage.</a:t>
            </a:r>
          </a:p>
        </p:txBody>
      </p:sp>
      <p:sp>
        <p:nvSpPr>
          <p:cNvPr id="6" name="">
            <a:extLst xmlns:a="http://schemas.openxmlformats.org/drawingml/2006/main">
              <a:ext uri="{FF2B5EF4-FFF2-40B4-BE49-F238E27FC236}">
                <a16:creationId xmlns:a16="http://schemas.microsoft.com/office/drawing/2014/main" id="{BEE0284E-053D-45BB-9A5D-480CC96186FF}"/>
              </a:ext>
            </a:extLst>
          </p:cNvPr>
          <p:cNvSpPr>
            <a:spLocks xmlns:a="http://schemas.openxmlformats.org/drawingml/2006/main" noGrp="1"/>
          </p:cNvSpPr>
          <p:nvPr/>
        </p:nvSpPr>
        <p:spPr>
          <a:xfrm xmlns:a="http://schemas.openxmlformats.org/drawingml/2006/main">
            <a:off x="685800" y="5429250"/>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76F61"/>
                </a:solidFill>
                <a:latin typeface="DejaVu Sans"/>
                <a:ea typeface="DejaVu Sans"/>
                <a:cs typeface="DejaVu Sans"/>
              </a:defRPr>
            </a:defPPr>
          </a:lstStyle>
          <a:p xmlns:a="http://schemas.openxmlformats.org/drawingml/2006/main">
            <a:pPr>
              <a:defRPr sz="2250" b="1">
                <a:solidFill>
                  <a:srgbClr val="176F61"/>
                </a:solidFill>
                <a:latin typeface="DejaVu Sans"/>
                <a:ea typeface="DejaVu Sans"/>
                <a:cs typeface="DejaVu Sans"/>
              </a:defRPr>
            </a:pPr>
            <a:r>
              <a:rPr sz="2250" b="1">
                <a:solidFill>
                  <a:srgbClr val="176F61"/>
                </a:solidFill>
                <a:latin typeface="DejaVu Sans"/>
                <a:ea typeface="DejaVu Sans"/>
                <a:cs typeface="DejaVu Sans"/>
              </a:rPr>
              <a:t>MouNa Group Technology</a:t>
            </a:r>
          </a:p>
        </p:txBody>
      </p:sp>
      <p:sp>
        <p:nvSpPr>
          <p:cNvPr id="7" name="">
            <a:extLst xmlns:a="http://schemas.openxmlformats.org/drawingml/2006/main">
              <a:ext uri="{FF2B5EF4-FFF2-40B4-BE49-F238E27FC236}">
                <a16:creationId xmlns:a16="http://schemas.microsoft.com/office/drawing/2014/main" id="{2A78C240-3E1F-4C6D-85D5-C9B687822664}"/>
              </a:ext>
            </a:extLst>
          </p:cNvPr>
          <p:cNvSpPr>
            <a:spLocks xmlns:a="http://schemas.openxmlformats.org/drawingml/2006/main" noGrp="1"/>
          </p:cNvSpPr>
          <p:nvPr/>
        </p:nvSpPr>
        <p:spPr>
          <a:xfrm xmlns:a="http://schemas.openxmlformats.org/drawingml/2006/main">
            <a:off x="685800" y="4981575"/>
            <a:ext cx="1057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46873"/>
                </a:solidFill>
                <a:latin typeface="DejaVu Sans"/>
                <a:ea typeface="DejaVu Sans"/>
                <a:cs typeface="DejaVu Sans"/>
              </a:defRPr>
            </a:defPPr>
          </a:lstStyle>
          <a:p xmlns:a="http://schemas.openxmlformats.org/drawingml/2006/main">
            <a:pPr>
              <a:defRPr sz="1800" b="0">
                <a:solidFill>
                  <a:srgbClr val="546873"/>
                </a:solidFill>
                <a:latin typeface="DejaVu Sans"/>
                <a:ea typeface="DejaVu Sans"/>
                <a:cs typeface="DejaVu Sans"/>
              </a:defRPr>
            </a:pPr>
            <a:r>
              <a:rPr sz="1800" b="0">
                <a:solidFill>
                  <a:srgbClr val="546873"/>
                </a:solidFill>
                <a:latin typeface="DejaVu Sans"/>
                <a:ea typeface="DejaVu Sans"/>
                <a:cs typeface="DejaVu Sans"/>
              </a:rPr>
              <a:t>Accès à la démonstration avec le propriétaire.</a:t>
            </a:r>
          </a:p>
        </p:txBody>
      </p:sp>
      <p:sp>
        <p:nvSpPr>
          <p:cNvPr id="8" name="">
            <a:extLst xmlns:a="http://schemas.openxmlformats.org/drawingml/2006/main">
              <a:ext uri="{FF2B5EF4-FFF2-40B4-BE49-F238E27FC236}">
                <a16:creationId xmlns:a16="http://schemas.microsoft.com/office/drawing/2014/main" id="{53F5D4DE-60F0-4262-B59C-58845C8B7D94}"/>
              </a:ext>
            </a:extLst>
          </p:cNvPr>
          <p:cNvSpPr>
            <a:spLocks xmlns:a="http://schemas.openxmlformats.org/drawingml/2006/main" noGrp="1"/>
          </p:cNvSpPr>
          <p:nvPr/>
        </p:nvSpPr>
        <p:spPr>
          <a:xfrm xmlns:a="http://schemas.openxmlformats.org/drawingml/2006/main">
            <a:off x="685800" y="5981700"/>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546873"/>
                </a:solidFill>
                <a:latin typeface="DejaVu Sans"/>
                <a:ea typeface="DejaVu Sans"/>
                <a:cs typeface="DejaVu Sans"/>
              </a:defRPr>
            </a:defPPr>
          </a:lstStyle>
          <a:p xmlns:a="http://schemas.openxmlformats.org/drawingml/2006/main">
            <a:pPr>
              <a:defRPr sz="1500" b="0">
                <a:solidFill>
                  <a:srgbClr val="546873"/>
                </a:solidFill>
                <a:latin typeface="DejaVu Sans"/>
                <a:ea typeface="DejaVu Sans"/>
                <a:cs typeface="DejaVu Sans"/>
              </a:defRPr>
            </a:pPr>
            <a:r>
              <a:rPr sz="1500" b="0">
                <a:solidFill>
                  <a:srgbClr val="546873"/>
                </a:solidFill>
                <a:latin typeface="DejaVu Sans"/>
                <a:ea typeface="DejaVu Sans"/>
                <a:cs typeface="DejaVu Sans"/>
              </a:rPr>
              <a:t>gestion-scolaire.mounagroup-8018.chatgpt.site/demo</a:t>
            </a:r>
          </a:p>
        </p:txBody>
      </p:sp>
    </p:spTree>
    <p:extLst>
      <p:ext uri="{BB962C8B-B14F-4D97-AF65-F5344CB8AC3E}">
        <p14:creationId xmlns:p14="http://schemas.microsoft.com/office/powerpoint/2010/main" val="12871229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2026-10-12T08:06:56.0160000Z</dcterms:created>
  <dcterms:modified xsi:type="dcterms:W3CDTF">2026-10-12T08:06:56.0170000Z</dcterms:modified>
</coreProperties>
</file>